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93" r:id="rId2"/>
    <p:sldId id="259" r:id="rId3"/>
    <p:sldId id="321" r:id="rId4"/>
    <p:sldId id="322" r:id="rId5"/>
    <p:sldId id="294" r:id="rId6"/>
    <p:sldId id="324" r:id="rId7"/>
    <p:sldId id="330" r:id="rId8"/>
    <p:sldId id="325" r:id="rId9"/>
    <p:sldId id="332" r:id="rId10"/>
    <p:sldId id="331" r:id="rId11"/>
    <p:sldId id="326" r:id="rId12"/>
    <p:sldId id="328" r:id="rId13"/>
    <p:sldId id="329" r:id="rId14"/>
    <p:sldId id="333" r:id="rId15"/>
    <p:sldId id="334" r:id="rId16"/>
    <p:sldId id="335" r:id="rId17"/>
    <p:sldId id="296" r:id="rId18"/>
    <p:sldId id="338" r:id="rId19"/>
    <p:sldId id="337" r:id="rId20"/>
    <p:sldId id="339" r:id="rId21"/>
    <p:sldId id="327" r:id="rId22"/>
    <p:sldId id="336" r:id="rId23"/>
    <p:sldId id="297" r:id="rId24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27"/>
      <p:bold r:id="rId28"/>
    </p:embeddedFont>
    <p:embeddedFont>
      <p:font typeface="Noto Sans" panose="020B0600000101010101" charset="0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49ECA"/>
    <a:srgbClr val="C4A9D2"/>
    <a:srgbClr val="C9C9D5"/>
    <a:srgbClr val="94A7A5"/>
    <a:srgbClr val="E4EAEA"/>
    <a:srgbClr val="F3A5A5"/>
    <a:srgbClr val="1A274A"/>
    <a:srgbClr val="EA5C5B"/>
    <a:srgbClr val="FFCC00"/>
    <a:srgbClr val="6A75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69" autoAdjust="0"/>
    <p:restoredTop sz="94767" autoAdjust="0"/>
  </p:normalViewPr>
  <p:slideViewPr>
    <p:cSldViewPr>
      <p:cViewPr>
        <p:scale>
          <a:sx n="100" d="100"/>
          <a:sy n="100" d="100"/>
        </p:scale>
        <p:origin x="1109" y="-3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>
      <p:cViewPr varScale="1">
        <p:scale>
          <a:sx n="87" d="100"/>
          <a:sy n="87" d="100"/>
        </p:scale>
        <p:origin x="-3858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2021-07-01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2021-07-01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26371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9392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97323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9290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1327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07562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3829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40144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08533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28483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6978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771800" y="4075911"/>
            <a:ext cx="5832648" cy="43088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1800" kern="1200" baseline="0" dirty="0">
                <a:solidFill>
                  <a:srgbClr val="C9C9D5"/>
                </a:solidFill>
                <a:effectLst/>
                <a:latin typeface="Noto Sans" pitchFamily="34" charset="0"/>
                <a:ea typeface="맑은 고딕" pitchFamily="50" charset="-127"/>
                <a:cs typeface="+mj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dirty="0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2771800" y="2492896"/>
            <a:ext cx="5832648" cy="1585337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  <a:noAutofit/>
          </a:bodyPr>
          <a:lstStyle>
            <a:lvl1pPr marL="0" indent="0" algn="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4300" kern="1200" baseline="0" dirty="0">
                <a:solidFill>
                  <a:srgbClr val="A49ECA"/>
                </a:solidFill>
                <a:effectLst/>
                <a:latin typeface="Noto Sans" pitchFamily="34" charset="0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2021-07-01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44624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2021-07-01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4881686"/>
          </a:xfrm>
        </p:spPr>
        <p:txBody>
          <a:bodyPr/>
          <a:lstStyle>
            <a:lvl1pPr algn="l">
              <a:buNone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</a:defRPr>
            </a:lvl1pPr>
            <a:lvl2pPr algn="l"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4881686"/>
          </a:xfrm>
        </p:spPr>
        <p:txBody>
          <a:bodyPr/>
          <a:lstStyle>
            <a:lvl1pPr algn="l">
              <a:buNone/>
              <a:defRPr sz="2000" baseline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</a:defRPr>
            </a:lvl1pPr>
            <a:lvl2pPr algn="l"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</a:defRPr>
            </a:lvl2pPr>
            <a:lvl3pPr algn="l"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</a:defRPr>
            </a:lvl3pPr>
            <a:lvl4pPr algn="l"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</a:defRPr>
            </a:lvl4pPr>
            <a:lvl5pPr algn="l">
              <a:buNone/>
              <a:defRPr sz="1800" baseline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2" name="제목 1"/>
          <p:cNvSpPr>
            <a:spLocks noGrp="1"/>
          </p:cNvSpPr>
          <p:nvPr>
            <p:ph type="title"/>
          </p:nvPr>
        </p:nvSpPr>
        <p:spPr>
          <a:xfrm>
            <a:off x="395536" y="44624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2021-07-01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611560" y="908720"/>
            <a:ext cx="3887370" cy="2376264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A49ECA"/>
                </a:solidFill>
                <a:effectLst/>
                <a:latin typeface="Noto Sans" pitchFamily="34" charset="0"/>
                <a:ea typeface="맑은 고딕" pitchFamily="50" charset="-127"/>
                <a:cs typeface="+mj-cs"/>
              </a:defRPr>
            </a:lvl1pPr>
          </a:lstStyle>
          <a:p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2021-07-01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부제목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미래자동차 로봇 트랙</a:t>
            </a:r>
            <a:endParaRPr lang="ko-KR" altLang="en-US" dirty="0"/>
          </a:p>
        </p:txBody>
      </p:sp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>
                <a:solidFill>
                  <a:srgbClr val="C4A9D2"/>
                </a:solidFill>
              </a:rPr>
              <a:t>텐서플로</a:t>
            </a:r>
            <a:r>
              <a:rPr lang="ko-KR" altLang="en-US" dirty="0" smtClean="0">
                <a:solidFill>
                  <a:srgbClr val="C4A9D2"/>
                </a:solidFill>
              </a:rPr>
              <a:t> 기초와 모델 </a:t>
            </a:r>
            <a:r>
              <a:rPr lang="en-US" altLang="ko-KR" dirty="0" smtClean="0">
                <a:solidFill>
                  <a:srgbClr val="C4A9D2"/>
                </a:solidFill>
              </a:rPr>
              <a:t/>
            </a:r>
            <a:br>
              <a:rPr lang="en-US" altLang="ko-KR" dirty="0" smtClean="0">
                <a:solidFill>
                  <a:srgbClr val="C4A9D2"/>
                </a:solidFill>
              </a:rPr>
            </a:br>
            <a:r>
              <a:rPr lang="ko-KR" altLang="en-US" b="1" dirty="0" err="1" smtClean="0"/>
              <a:t>소융</a:t>
            </a:r>
            <a:r>
              <a:rPr lang="en-US" altLang="ko-KR" b="1" dirty="0" smtClean="0"/>
              <a:t>-20</a:t>
            </a:r>
            <a:r>
              <a:rPr lang="ko-KR" altLang="en-US" b="1" dirty="0" smtClean="0"/>
              <a:t>학번</a:t>
            </a:r>
            <a:r>
              <a:rPr lang="en-US" altLang="ko-KR" b="1" dirty="0" smtClean="0"/>
              <a:t>-</a:t>
            </a:r>
            <a:r>
              <a:rPr lang="ko-KR" altLang="en-US" b="1" dirty="0" smtClean="0"/>
              <a:t>김희성</a:t>
            </a:r>
            <a:endParaRPr lang="ko-KR" altLang="en-US" b="1" dirty="0"/>
          </a:p>
        </p:txBody>
      </p:sp>
      <p:sp>
        <p:nvSpPr>
          <p:cNvPr id="18" name="직사각형 17"/>
          <p:cNvSpPr/>
          <p:nvPr/>
        </p:nvSpPr>
        <p:spPr>
          <a:xfrm>
            <a:off x="4788024" y="4653136"/>
            <a:ext cx="3823974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75000"/>
                  </a:schemeClr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Yesform.com contribute not only to the forms &amp; documents</a:t>
            </a:r>
          </a:p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75000"/>
                  </a:schemeClr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but also success vision through business consultation and </a:t>
            </a:r>
          </a:p>
          <a:p>
            <a:pPr algn="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75000"/>
                  </a:schemeClr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the whole heart companionship.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/>
              <a:t>책 내용 요약</a:t>
            </a:r>
            <a:endParaRPr lang="en-US" altLang="ko-KR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154713" y="980728"/>
            <a:ext cx="8402525" cy="4881686"/>
          </a:xfrm>
        </p:spPr>
        <p:txBody>
          <a:bodyPr>
            <a:normAutofit/>
          </a:bodyPr>
          <a:lstStyle/>
          <a:p>
            <a:r>
              <a:rPr lang="en-US" altLang="ko-KR" dirty="0" err="1" smtClean="0"/>
              <a:t>Tf</a:t>
            </a:r>
            <a:r>
              <a:rPr lang="ko-KR" altLang="en-US" dirty="0" smtClean="0"/>
              <a:t>에서는 위 과정들을 </a:t>
            </a:r>
            <a:r>
              <a:rPr lang="ko-KR" altLang="en-US" dirty="0" err="1" smtClean="0"/>
              <a:t>텐서와</a:t>
            </a:r>
            <a:r>
              <a:rPr lang="ko-KR" altLang="en-US" dirty="0" smtClean="0"/>
              <a:t> 그래프로 나타냄</a:t>
            </a:r>
            <a:r>
              <a:rPr lang="en-US" altLang="ko-KR" dirty="0" smtClean="0"/>
              <a:t>. 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- </a:t>
            </a:r>
            <a:r>
              <a:rPr lang="ko-KR" altLang="en-US" dirty="0" smtClean="0"/>
              <a:t>병렬 처리나 최적화에 좋다</a:t>
            </a:r>
            <a:r>
              <a:rPr lang="en-US" altLang="ko-KR" dirty="0" smtClean="0"/>
              <a:t>.</a:t>
            </a:r>
          </a:p>
        </p:txBody>
      </p:sp>
      <p:pic>
        <p:nvPicPr>
          <p:cNvPr id="4098" name="Picture 2" descr="5.3.1. TensorFlow 기본 메커니즘 - OneBook(Python &amp;amp; Deep Learning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3360" y="2348880"/>
            <a:ext cx="5365229" cy="3429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478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/>
              <a:t>책 내용 요약</a:t>
            </a:r>
            <a:endParaRPr lang="en-US" altLang="ko-KR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179512" y="1340768"/>
            <a:ext cx="8402525" cy="4881686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텐서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 smtClean="0"/>
              <a:t>CONST</a:t>
            </a:r>
            <a:r>
              <a:rPr lang="en-US" altLang="ko-KR" dirty="0"/>
              <a:t>  </a:t>
            </a:r>
            <a:r>
              <a:rPr lang="en-US" altLang="ko-KR" dirty="0" smtClean="0"/>
              <a:t>     VS        VARIABLE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 smtClean="0"/>
              <a:t>TYPE ( INT8, STRING, FLOAT16, FLOAT32)</a:t>
            </a:r>
          </a:p>
          <a:p>
            <a:pPr>
              <a:buFontTx/>
              <a:buChar char="-"/>
            </a:pPr>
            <a:r>
              <a:rPr lang="en-US" altLang="ko-KR" dirty="0" smtClean="0"/>
              <a:t>SHAPE (</a:t>
            </a:r>
            <a:r>
              <a:rPr lang="ko-KR" altLang="en-US" dirty="0" err="1" smtClean="0"/>
              <a:t>텐서의</a:t>
            </a:r>
            <a:r>
              <a:rPr lang="ko-KR" altLang="en-US" dirty="0" smtClean="0"/>
              <a:t> 모양</a:t>
            </a:r>
            <a:r>
              <a:rPr lang="en-US" altLang="ko-KR" dirty="0" smtClean="0"/>
              <a:t>)</a:t>
            </a:r>
          </a:p>
          <a:p>
            <a:pPr>
              <a:buFontTx/>
              <a:buChar char="-"/>
            </a:pPr>
            <a:endParaRPr lang="en-US" altLang="ko-KR" dirty="0"/>
          </a:p>
          <a:p>
            <a:pPr marL="0" indent="0"/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15403" t="5048" r="12716" b="2532"/>
          <a:stretch/>
        </p:blipFill>
        <p:spPr>
          <a:xfrm>
            <a:off x="5796136" y="692696"/>
            <a:ext cx="3024336" cy="5184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86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/>
              <a:t>책 내용 요약</a:t>
            </a:r>
            <a:endParaRPr lang="en-US" altLang="ko-KR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그래프와 최적화</a:t>
            </a:r>
            <a:r>
              <a:rPr lang="en-US" altLang="ko-KR" dirty="0" smtClean="0"/>
              <a:t>. (</a:t>
            </a:r>
            <a:r>
              <a:rPr lang="ko-KR" altLang="en-US" dirty="0" smtClean="0"/>
              <a:t>오토 그래프</a:t>
            </a:r>
            <a:r>
              <a:rPr lang="en-US" altLang="ko-KR" dirty="0" smtClean="0"/>
              <a:t>)</a:t>
            </a:r>
          </a:p>
          <a:p>
            <a:r>
              <a:rPr lang="en-US" altLang="ko-KR" dirty="0" smtClean="0"/>
              <a:t>-    </a:t>
            </a:r>
            <a:r>
              <a:rPr lang="en-US" altLang="ko-KR" dirty="0" err="1" smtClean="0"/>
              <a:t>Tensorflow</a:t>
            </a:r>
            <a:r>
              <a:rPr lang="en-US" altLang="ko-KR" dirty="0" smtClean="0"/>
              <a:t> 1             vs             </a:t>
            </a:r>
            <a:r>
              <a:rPr lang="en-US" altLang="ko-KR" dirty="0" err="1" smtClean="0"/>
              <a:t>Tensorflow</a:t>
            </a:r>
            <a:r>
              <a:rPr lang="en-US" altLang="ko-KR" dirty="0" smtClean="0"/>
              <a:t> 2 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 smtClean="0"/>
              <a:t>Lazy  execution         vs             eager execution</a:t>
            </a:r>
          </a:p>
          <a:p>
            <a:pPr>
              <a:buFontTx/>
              <a:buChar char="-"/>
            </a:pPr>
            <a:r>
              <a:rPr lang="ko-KR" altLang="en-US" dirty="0" smtClean="0"/>
              <a:t>버전 </a:t>
            </a:r>
            <a:r>
              <a:rPr lang="en-US" altLang="ko-KR" dirty="0" smtClean="0"/>
              <a:t>1 </a:t>
            </a:r>
            <a:r>
              <a:rPr lang="ko-KR" altLang="en-US" dirty="0" smtClean="0"/>
              <a:t>에서는 최적화 문제 때문에 한번에 연산이 되지 않았지만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버전 </a:t>
            </a:r>
            <a:r>
              <a:rPr lang="en-US" altLang="ko-KR" dirty="0" smtClean="0"/>
              <a:t>2</a:t>
            </a:r>
            <a:r>
              <a:rPr lang="ko-KR" altLang="en-US" dirty="0" smtClean="0"/>
              <a:t>에서는 한번에 계산 가능</a:t>
            </a:r>
            <a:endParaRPr lang="en-US" altLang="ko-KR" dirty="0"/>
          </a:p>
          <a:p>
            <a:pPr>
              <a:buFontTx/>
              <a:buChar char="-"/>
            </a:pPr>
            <a:r>
              <a:rPr lang="en-US" altLang="ko-KR" dirty="0" smtClean="0"/>
              <a:t>Graph optimizer  -&gt; </a:t>
            </a:r>
            <a:r>
              <a:rPr lang="en-US" altLang="ko-KR" dirty="0" err="1" smtClean="0"/>
              <a:t>tf</a:t>
            </a:r>
            <a:r>
              <a:rPr lang="en-US" altLang="ko-KR" dirty="0" smtClean="0"/>
              <a:t>. Function decorator             </a:t>
            </a:r>
          </a:p>
          <a:p>
            <a:pPr>
              <a:buFontTx/>
              <a:buChar char="-"/>
            </a:pPr>
            <a:r>
              <a:rPr lang="ko-KR" altLang="en-US" dirty="0" smtClean="0"/>
              <a:t>다른 기기로 </a:t>
            </a:r>
            <a:r>
              <a:rPr lang="ko-KR" altLang="en-US" dirty="0" err="1" smtClean="0"/>
              <a:t>내보내야할</a:t>
            </a:r>
            <a:r>
              <a:rPr lang="ko-KR" altLang="en-US" dirty="0" smtClean="0"/>
              <a:t> 때</a:t>
            </a:r>
            <a:endParaRPr lang="en-US" altLang="ko-KR" dirty="0" smtClean="0"/>
          </a:p>
          <a:p>
            <a:pPr>
              <a:buFontTx/>
              <a:buChar char="-"/>
            </a:pPr>
            <a:r>
              <a:rPr lang="ko-KR" altLang="en-US" dirty="0" smtClean="0"/>
              <a:t>최적화 필요할 때</a:t>
            </a:r>
            <a:r>
              <a:rPr lang="en-US" altLang="ko-KR" dirty="0" smtClean="0"/>
              <a:t>.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21650" t="48600" r="55512" b="24100"/>
          <a:stretch/>
        </p:blipFill>
        <p:spPr>
          <a:xfrm>
            <a:off x="4621597" y="3709603"/>
            <a:ext cx="4176464" cy="2808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389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/>
              <a:t>책 내용 요약</a:t>
            </a:r>
            <a:endParaRPr lang="en-US" altLang="ko-KR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Gradient tape </a:t>
            </a:r>
          </a:p>
          <a:p>
            <a:r>
              <a:rPr lang="en-US" altLang="ko-KR" dirty="0" smtClean="0"/>
              <a:t>&lt;</a:t>
            </a:r>
            <a:r>
              <a:rPr lang="ko-KR" altLang="en-US" dirty="0" smtClean="0"/>
              <a:t>자동 미분 수행 가능</a:t>
            </a:r>
            <a:r>
              <a:rPr lang="en-US" altLang="ko-KR" dirty="0" smtClean="0"/>
              <a:t>&gt; </a:t>
            </a:r>
            <a:r>
              <a:rPr lang="ko-KR" altLang="en-US" dirty="0" smtClean="0"/>
              <a:t>자동으로 모든 연산을 기록 가능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11807" t="16401" r="37006" b="8701"/>
          <a:stretch/>
        </p:blipFill>
        <p:spPr>
          <a:xfrm>
            <a:off x="368856" y="1956420"/>
            <a:ext cx="5161695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81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/>
              <a:t>책 내용 요약</a:t>
            </a:r>
            <a:endParaRPr lang="en-US" altLang="ko-KR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Keras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콜벡</a:t>
            </a:r>
            <a:endParaRPr lang="en-US" altLang="ko-KR" dirty="0" smtClean="0"/>
          </a:p>
          <a:p>
            <a:r>
              <a:rPr lang="ko-KR" altLang="en-US" dirty="0" smtClean="0"/>
              <a:t>모델을 </a:t>
            </a:r>
            <a:r>
              <a:rPr lang="en-US" altLang="ko-KR" dirty="0" smtClean="0"/>
              <a:t>fitting </a:t>
            </a:r>
            <a:r>
              <a:rPr lang="ko-KR" altLang="en-US" dirty="0" smtClean="0"/>
              <a:t>할 때 </a:t>
            </a:r>
            <a:r>
              <a:rPr lang="en-US" altLang="ko-KR" dirty="0" smtClean="0"/>
              <a:t>,</a:t>
            </a:r>
            <a:r>
              <a:rPr lang="ko-KR" altLang="en-US" dirty="0" smtClean="0"/>
              <a:t>쓸 수 있는 함수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en-US" altLang="ko-KR" dirty="0" err="1" smtClean="0"/>
              <a:t>CSVLogger</a:t>
            </a:r>
            <a:r>
              <a:rPr lang="en-US" altLang="ko-KR" dirty="0" smtClean="0"/>
              <a:t> : </a:t>
            </a:r>
            <a:r>
              <a:rPr lang="ko-KR" altLang="en-US" dirty="0" err="1" smtClean="0"/>
              <a:t>훈련정보를</a:t>
            </a:r>
            <a:r>
              <a:rPr lang="ko-KR" altLang="en-US" dirty="0" smtClean="0"/>
              <a:t> </a:t>
            </a:r>
            <a:r>
              <a:rPr lang="en-US" altLang="ko-KR" dirty="0" smtClean="0"/>
              <a:t>csv file</a:t>
            </a:r>
            <a:r>
              <a:rPr lang="ko-KR" altLang="en-US" dirty="0" smtClean="0"/>
              <a:t>로</a:t>
            </a:r>
            <a:endParaRPr lang="en-US" altLang="ko-KR" dirty="0" smtClean="0"/>
          </a:p>
          <a:p>
            <a:r>
              <a:rPr lang="en-US" altLang="ko-KR" dirty="0" err="1" smtClean="0">
                <a:solidFill>
                  <a:srgbClr val="FF0000"/>
                </a:solidFill>
              </a:rPr>
              <a:t>EarlyStopping</a:t>
            </a:r>
            <a:r>
              <a:rPr lang="en-US" altLang="ko-KR" dirty="0" smtClean="0"/>
              <a:t>  : </a:t>
            </a:r>
            <a:r>
              <a:rPr lang="ko-KR" altLang="en-US" dirty="0" smtClean="0"/>
              <a:t>더 이상 개선되지 않으면 훈련 중지</a:t>
            </a:r>
            <a:r>
              <a:rPr lang="en-US" altLang="ko-KR" dirty="0" smtClean="0"/>
              <a:t>. </a:t>
            </a:r>
            <a:r>
              <a:rPr lang="ko-KR" altLang="en-US" dirty="0" err="1" smtClean="0"/>
              <a:t>과적합을</a:t>
            </a:r>
            <a:r>
              <a:rPr lang="ko-KR" altLang="en-US" dirty="0" smtClean="0"/>
              <a:t> 피함</a:t>
            </a:r>
            <a:r>
              <a:rPr lang="en-US" altLang="ko-KR" dirty="0" smtClean="0"/>
              <a:t>.</a:t>
            </a:r>
          </a:p>
          <a:p>
            <a:r>
              <a:rPr lang="en-US" altLang="ko-KR" dirty="0" err="1" smtClean="0"/>
              <a:t>LearningRateScheduler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세대마다 </a:t>
            </a:r>
            <a:r>
              <a:rPr lang="ko-KR" altLang="en-US" dirty="0" err="1" smtClean="0"/>
              <a:t>학습률</a:t>
            </a:r>
            <a:r>
              <a:rPr lang="ko-KR" altLang="en-US" dirty="0" smtClean="0"/>
              <a:t> 변동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이런 것이 있구나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240426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/>
              <a:t>책 내용 요약</a:t>
            </a:r>
            <a:endParaRPr lang="en-US" altLang="ko-KR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Estimator : </a:t>
            </a:r>
            <a:r>
              <a:rPr lang="ko-KR" altLang="en-US" dirty="0" smtClean="0"/>
              <a:t>훈련 평가 예측 을 단순히 하는 것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smtClean="0"/>
              <a:t>					</a:t>
            </a:r>
            <a:r>
              <a:rPr lang="en-US" altLang="ko-KR" dirty="0" err="1" smtClean="0"/>
              <a:t>DNN,linear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regressor</a:t>
            </a:r>
            <a:r>
              <a:rPr lang="en-US" altLang="ko-KR" dirty="0" smtClean="0"/>
              <a:t> </a:t>
            </a:r>
            <a:r>
              <a:rPr lang="ko-KR" altLang="en-US" dirty="0" smtClean="0"/>
              <a:t>등이 있다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smtClean="0"/>
              <a:t>					</a:t>
            </a:r>
            <a:r>
              <a:rPr lang="en-US" altLang="ko-KR" dirty="0" err="1" smtClean="0"/>
              <a:t>keras</a:t>
            </a:r>
            <a:r>
              <a:rPr lang="en-US" altLang="ko-KR" dirty="0" smtClean="0"/>
              <a:t> model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estimator</a:t>
            </a:r>
            <a:r>
              <a:rPr lang="ko-KR" altLang="en-US" dirty="0" smtClean="0"/>
              <a:t>로 변환함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r>
              <a:rPr lang="ko-KR" altLang="en-US" dirty="0" smtClean="0"/>
              <a:t>이런 것이 있구나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3" name="직사각형 2"/>
          <p:cNvSpPr/>
          <p:nvPr/>
        </p:nvSpPr>
        <p:spPr>
          <a:xfrm>
            <a:off x="395536" y="2420888"/>
            <a:ext cx="324036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사전 제작된 </a:t>
            </a:r>
            <a:r>
              <a:rPr lang="ko-KR" altLang="en-US" dirty="0" err="1" smtClean="0"/>
              <a:t>에스티메이터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395536" y="3897052"/>
            <a:ext cx="3240360" cy="6480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맞춤형 </a:t>
            </a:r>
            <a:r>
              <a:rPr lang="ko-KR" altLang="en-US" dirty="0" err="1" smtClean="0"/>
              <a:t>에스티메이터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9473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/>
              <a:t>책 내용 요약</a:t>
            </a:r>
            <a:endParaRPr lang="en-US" altLang="ko-KR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Tensorflow</a:t>
            </a:r>
            <a:r>
              <a:rPr lang="en-US" altLang="ko-KR" dirty="0" smtClean="0"/>
              <a:t> extended </a:t>
            </a:r>
          </a:p>
          <a:p>
            <a:r>
              <a:rPr lang="en-US" altLang="ko-KR" dirty="0" err="1" smtClean="0"/>
              <a:t>Tensorflow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addons</a:t>
            </a:r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 smtClean="0"/>
              <a:t>을 이용해 추가적인 </a:t>
            </a:r>
            <a:r>
              <a:rPr lang="ko-KR" altLang="en-US" dirty="0" err="1" smtClean="0"/>
              <a:t>활동가능</a:t>
            </a:r>
            <a:endParaRPr lang="en-US" altLang="ko-KR" dirty="0" smtClean="0"/>
          </a:p>
          <a:p>
            <a:r>
              <a:rPr lang="en-US" altLang="ko-KR" dirty="0"/>
              <a:t>**</a:t>
            </a:r>
            <a:r>
              <a:rPr lang="ko-KR" altLang="en-US" dirty="0" err="1"/>
              <a:t>텐서</a:t>
            </a:r>
            <a:r>
              <a:rPr lang="ko-KR" altLang="en-US" dirty="0"/>
              <a:t> 보드</a:t>
            </a:r>
            <a:r>
              <a:rPr lang="en-US" altLang="ko-KR" dirty="0"/>
              <a:t>** : </a:t>
            </a:r>
            <a:r>
              <a:rPr lang="ko-KR" altLang="en-US" dirty="0" err="1"/>
              <a:t>파라미터별</a:t>
            </a:r>
            <a:r>
              <a:rPr lang="ko-KR" altLang="en-US" dirty="0"/>
              <a:t> 시각화 도구</a:t>
            </a:r>
            <a:r>
              <a:rPr lang="en-US" altLang="ko-KR" dirty="0"/>
              <a:t> </a:t>
            </a:r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/>
          <a:srcRect l="30206" r="33469" b="17632"/>
          <a:stretch/>
        </p:blipFill>
        <p:spPr>
          <a:xfrm rot="16200000">
            <a:off x="3181790" y="659906"/>
            <a:ext cx="2808312" cy="8490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0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/>
            <a:r>
              <a:rPr lang="en-US" altLang="ko-KR" dirty="0" smtClean="0"/>
              <a:t>0.    </a:t>
            </a:r>
            <a:r>
              <a:rPr lang="ko-KR" altLang="en-US" dirty="0" err="1" smtClean="0"/>
              <a:t>텐서플로와</a:t>
            </a:r>
            <a:r>
              <a:rPr lang="ko-KR" altLang="en-US" dirty="0" smtClean="0"/>
              <a:t> 비교했을 때 </a:t>
            </a:r>
            <a:r>
              <a:rPr lang="ko-KR" altLang="en-US" dirty="0" err="1" smtClean="0"/>
              <a:t>케라스는</a:t>
            </a:r>
            <a:r>
              <a:rPr lang="ko-KR" altLang="en-US" dirty="0" smtClean="0"/>
              <a:t> 무엇이며 목적은 무엇인가</a:t>
            </a:r>
            <a:r>
              <a:rPr lang="en-US" altLang="ko-KR" dirty="0" smtClean="0"/>
              <a:t>?</a:t>
            </a:r>
          </a:p>
          <a:p>
            <a:pPr marL="0" indent="0"/>
            <a:r>
              <a:rPr lang="en-US" altLang="ko-KR" dirty="0" smtClean="0"/>
              <a:t>&gt;&gt; </a:t>
            </a:r>
            <a:r>
              <a:rPr lang="ko-KR" altLang="en-US" dirty="0" err="1" smtClean="0"/>
              <a:t>케라스는다른</a:t>
            </a:r>
            <a:r>
              <a:rPr lang="ko-KR" altLang="en-US" dirty="0" smtClean="0"/>
              <a:t> 모듈로 존재하기도 하지만</a:t>
            </a:r>
            <a:r>
              <a:rPr lang="en-US" altLang="ko-KR" dirty="0" smtClean="0"/>
              <a:t>, 2017</a:t>
            </a:r>
            <a:r>
              <a:rPr lang="ko-KR" altLang="en-US" dirty="0" smtClean="0"/>
              <a:t>년 이후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tensorflow</a:t>
            </a:r>
            <a:r>
              <a:rPr lang="ko-KR" altLang="en-US" dirty="0" smtClean="0"/>
              <a:t>에서 사용자가 쉽게 사용하기 위한 </a:t>
            </a:r>
            <a:r>
              <a:rPr lang="en-US" altLang="ko-KR" dirty="0" err="1" smtClean="0"/>
              <a:t>api</a:t>
            </a:r>
            <a:r>
              <a:rPr lang="ko-KR" altLang="en-US" dirty="0" smtClean="0"/>
              <a:t>중 하나</a:t>
            </a:r>
            <a:r>
              <a:rPr lang="en-US" altLang="ko-KR" dirty="0" smtClean="0"/>
              <a:t>.</a:t>
            </a:r>
          </a:p>
          <a:p>
            <a:pPr marL="0" indent="0"/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 err="1" smtClean="0"/>
              <a:t>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플로가</a:t>
            </a:r>
            <a:r>
              <a:rPr lang="ko-KR" altLang="en-US" dirty="0" smtClean="0"/>
              <a:t> 그래프를 사용하는 이유와 수동으로 그래프를 생성하는 방법은 무엇인가</a:t>
            </a:r>
            <a:r>
              <a:rPr lang="en-US" altLang="ko-KR" dirty="0" smtClean="0"/>
              <a:t>?</a:t>
            </a:r>
          </a:p>
          <a:p>
            <a:pPr marL="0" indent="0"/>
            <a:r>
              <a:rPr lang="en-US" altLang="ko-KR" dirty="0" smtClean="0"/>
              <a:t>&gt;&gt; </a:t>
            </a:r>
            <a:r>
              <a:rPr lang="ko-KR" altLang="en-US" dirty="0" smtClean="0"/>
              <a:t>최적화와 분산처리 병렬처리</a:t>
            </a:r>
            <a:r>
              <a:rPr lang="en-US" altLang="ko-KR" dirty="0" smtClean="0"/>
              <a:t>, GPU </a:t>
            </a:r>
            <a:r>
              <a:rPr lang="ko-KR" altLang="en-US" dirty="0" smtClean="0"/>
              <a:t>연산에 유리하다</a:t>
            </a:r>
            <a:r>
              <a:rPr lang="en-US" altLang="ko-KR" dirty="0" smtClean="0"/>
              <a:t>.</a:t>
            </a:r>
          </a:p>
          <a:p>
            <a:pPr marL="0" indent="0"/>
            <a:endParaRPr lang="en-US" altLang="ko-KR" dirty="0"/>
          </a:p>
          <a:p>
            <a:pPr marL="0" indent="0"/>
            <a:r>
              <a:rPr lang="en-US" altLang="ko-KR" dirty="0" smtClean="0"/>
              <a:t>2.    </a:t>
            </a:r>
            <a:r>
              <a:rPr lang="ko-KR" altLang="en-US" dirty="0" smtClean="0"/>
              <a:t>조급한 </a:t>
            </a:r>
            <a:r>
              <a:rPr lang="ko-KR" altLang="en-US" dirty="0" err="1" smtClean="0"/>
              <a:t>실행모드와</a:t>
            </a:r>
            <a:r>
              <a:rPr lang="ko-KR" altLang="en-US" dirty="0" smtClean="0"/>
              <a:t> 느긋한 실행 모드의 차이점은 무엇인가</a:t>
            </a:r>
            <a:r>
              <a:rPr lang="en-US" altLang="ko-KR" dirty="0" smtClean="0"/>
              <a:t>?</a:t>
            </a:r>
          </a:p>
          <a:p>
            <a:pPr marL="0" indent="0"/>
            <a:r>
              <a:rPr lang="en-US" altLang="ko-KR" dirty="0" smtClean="0"/>
              <a:t>&gt;&gt; </a:t>
            </a:r>
            <a:r>
              <a:rPr lang="ko-KR" altLang="en-US" dirty="0" smtClean="0"/>
              <a:t>계산이 정의 단계에서 바로 되느냐 안 되느냐 차이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marL="457200" indent="-457200">
              <a:buAutoNum type="arabicPeriod"/>
            </a:pPr>
            <a:endParaRPr lang="en-US" altLang="ko-KR" dirty="0" smtClean="0"/>
          </a:p>
          <a:p>
            <a:pPr marL="0" indent="0"/>
            <a:r>
              <a:rPr lang="en-US" altLang="ko-KR" dirty="0" smtClean="0"/>
              <a:t>3.    </a:t>
            </a:r>
            <a:r>
              <a:rPr lang="ko-KR" altLang="en-US" dirty="0" err="1" smtClean="0"/>
              <a:t>텐서보드에</a:t>
            </a:r>
            <a:r>
              <a:rPr lang="ko-KR" altLang="en-US" dirty="0" smtClean="0"/>
              <a:t> 정보를 기록하고 그것을 표시하는 방법은 무엇인가</a:t>
            </a:r>
            <a:r>
              <a:rPr lang="en-US" altLang="ko-KR" dirty="0" smtClean="0"/>
              <a:t>?</a:t>
            </a:r>
          </a:p>
          <a:p>
            <a:pPr marL="0" indent="0"/>
            <a:r>
              <a:rPr lang="en-US" altLang="ko-KR" dirty="0" smtClean="0"/>
              <a:t>&gt;&gt; </a:t>
            </a:r>
            <a:r>
              <a:rPr lang="ko-KR" altLang="en-US" dirty="0" err="1" smtClean="0"/>
              <a:t>텐서보드의</a:t>
            </a:r>
            <a:r>
              <a:rPr lang="ko-KR" altLang="en-US" dirty="0" smtClean="0"/>
              <a:t> 내용은 </a:t>
            </a:r>
            <a:r>
              <a:rPr lang="en-US" altLang="ko-KR" dirty="0" err="1" smtClean="0"/>
              <a:t>tf.summary</a:t>
            </a:r>
            <a:r>
              <a:rPr lang="ko-KR" altLang="en-US" dirty="0" smtClean="0"/>
              <a:t>에 저장된다</a:t>
            </a:r>
            <a:r>
              <a:rPr lang="en-US" altLang="ko-KR" dirty="0" smtClean="0"/>
              <a:t>.</a:t>
            </a:r>
          </a:p>
          <a:p>
            <a:pPr marL="0" indent="0"/>
            <a:r>
              <a:rPr lang="en-US" altLang="ko-KR" dirty="0" err="1" smtClean="0"/>
              <a:t>Tensorboard</a:t>
            </a:r>
            <a:r>
              <a:rPr lang="en-US" altLang="ko-KR" dirty="0" smtClean="0"/>
              <a:t> –</a:t>
            </a:r>
            <a:r>
              <a:rPr lang="en-US" altLang="ko-KR" dirty="0" err="1" smtClean="0"/>
              <a:t>logdir</a:t>
            </a:r>
            <a:r>
              <a:rPr lang="en-US" altLang="ko-KR" dirty="0" smtClean="0"/>
              <a:t> ./</a:t>
            </a:r>
            <a:r>
              <a:rPr lang="en-US" altLang="ko-KR" dirty="0" err="1" smtClean="0"/>
              <a:t>logs_keras</a:t>
            </a:r>
            <a:r>
              <a:rPr lang="en-US" altLang="ko-KR" dirty="0" smtClean="0"/>
              <a:t> </a:t>
            </a:r>
            <a:r>
              <a:rPr lang="ko-KR" altLang="en-US" dirty="0" smtClean="0"/>
              <a:t>로 시각화하여 볼 수 있다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marL="457200" indent="-457200">
              <a:buAutoNum type="arabicPeriod"/>
            </a:pPr>
            <a:endParaRPr lang="en-US" altLang="ko-KR" dirty="0"/>
          </a:p>
          <a:p>
            <a:pPr marL="0" indent="0"/>
            <a:r>
              <a:rPr lang="en-US" altLang="ko-KR" dirty="0" smtClean="0"/>
              <a:t>4.     </a:t>
            </a:r>
            <a:r>
              <a:rPr lang="ko-KR" altLang="en-US" dirty="0" err="1" smtClean="0"/>
              <a:t>텐서플로</a:t>
            </a:r>
            <a:r>
              <a:rPr lang="ko-KR" altLang="en-US" dirty="0" smtClean="0"/>
              <a:t> </a:t>
            </a:r>
            <a:r>
              <a:rPr lang="en-US" altLang="ko-KR" dirty="0" smtClean="0"/>
              <a:t>1</a:t>
            </a:r>
            <a:r>
              <a:rPr lang="ko-KR" altLang="en-US" dirty="0" smtClean="0"/>
              <a:t>과 </a:t>
            </a:r>
            <a:r>
              <a:rPr lang="ko-KR" altLang="en-US" dirty="0" err="1" smtClean="0"/>
              <a:t>텐서플로</a:t>
            </a:r>
            <a:r>
              <a:rPr lang="ko-KR" altLang="en-US" dirty="0" smtClean="0"/>
              <a:t> </a:t>
            </a:r>
            <a:r>
              <a:rPr lang="en-US" altLang="ko-KR" dirty="0" smtClean="0"/>
              <a:t>2</a:t>
            </a:r>
            <a:r>
              <a:rPr lang="ko-KR" altLang="en-US" dirty="0" smtClean="0"/>
              <a:t>의 주요 차이점은 무엇인가</a:t>
            </a:r>
            <a:r>
              <a:rPr lang="en-US" altLang="ko-KR" dirty="0" smtClean="0"/>
              <a:t>?</a:t>
            </a:r>
          </a:p>
          <a:p>
            <a:pPr marL="0" indent="0"/>
            <a:r>
              <a:rPr lang="en-US" altLang="ko-KR" dirty="0" smtClean="0"/>
              <a:t>&gt;&gt; </a:t>
            </a:r>
            <a:r>
              <a:rPr lang="ko-KR" altLang="en-US" dirty="0" smtClean="0"/>
              <a:t>가장 큰 차이는 느긋한 실행 모드와 조급한 실행 모드</a:t>
            </a:r>
            <a:endParaRPr lang="en-US" altLang="ko-KR" dirty="0" smtClean="0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퀴즈 풀이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21650" t="48600" r="55512" b="24100"/>
          <a:stretch/>
        </p:blipFill>
        <p:spPr>
          <a:xfrm>
            <a:off x="7308304" y="2636912"/>
            <a:ext cx="2259913" cy="151959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sz="2800" dirty="0" smtClean="0"/>
              <a:t>ANN</a:t>
            </a:r>
            <a:r>
              <a:rPr lang="ko-KR" altLang="en-US" sz="2800" dirty="0" smtClean="0"/>
              <a:t> 과정 요약</a:t>
            </a:r>
            <a:r>
              <a:rPr lang="en-US" altLang="ko-KR" sz="2800" dirty="0" smtClean="0"/>
              <a:t>.</a:t>
            </a:r>
            <a:endParaRPr lang="en-US" altLang="ko-KR" sz="2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22700" t="14300" r="11501" b="8526"/>
          <a:stretch/>
        </p:blipFill>
        <p:spPr>
          <a:xfrm>
            <a:off x="611560" y="1736812"/>
            <a:ext cx="2736304" cy="427911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/>
          <a:srcRect l="8000" t="11150" r="18500" b="51050"/>
          <a:stretch/>
        </p:blipFill>
        <p:spPr>
          <a:xfrm>
            <a:off x="3804568" y="1736812"/>
            <a:ext cx="5339432" cy="3950153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3804568" y="1232756"/>
            <a:ext cx="2100952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test_set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train_set</a:t>
            </a:r>
            <a:r>
              <a:rPr lang="en-US" altLang="ko-KR" dirty="0" smtClean="0"/>
              <a:t> </a:t>
            </a:r>
            <a:r>
              <a:rPr lang="ko-KR" altLang="en-US" dirty="0" smtClean="0"/>
              <a:t>나누기</a:t>
            </a:r>
            <a:endParaRPr lang="ko-KR" altLang="en-US" dirty="0"/>
          </a:p>
        </p:txBody>
      </p:sp>
      <p:sp>
        <p:nvSpPr>
          <p:cNvPr id="8" name="직사각형 7"/>
          <p:cNvSpPr/>
          <p:nvPr/>
        </p:nvSpPr>
        <p:spPr>
          <a:xfrm>
            <a:off x="382816" y="1186096"/>
            <a:ext cx="2100952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r>
              <a:rPr lang="en-US" altLang="ko-KR" dirty="0" smtClean="0"/>
              <a:t>. Data </a:t>
            </a:r>
            <a:r>
              <a:rPr lang="ko-KR" altLang="en-US" dirty="0" smtClean="0"/>
              <a:t>구조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24152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sz="2800" dirty="0" smtClean="0"/>
              <a:t>ANN</a:t>
            </a:r>
            <a:r>
              <a:rPr lang="ko-KR" altLang="en-US" sz="2800" dirty="0" smtClean="0"/>
              <a:t> 과정 요약</a:t>
            </a:r>
            <a:r>
              <a:rPr lang="en-US" altLang="ko-KR" sz="2800" dirty="0" smtClean="0"/>
              <a:t>.</a:t>
            </a:r>
            <a:endParaRPr lang="en-US" altLang="ko-KR" sz="2800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rcRect l="8000" t="11150" r="18500" b="51050"/>
          <a:stretch/>
        </p:blipFill>
        <p:spPr>
          <a:xfrm>
            <a:off x="33184" y="1747076"/>
            <a:ext cx="5339432" cy="3950153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10754" t="52811" r="13763" b="4910"/>
          <a:stretch/>
        </p:blipFill>
        <p:spPr>
          <a:xfrm>
            <a:off x="4432776" y="1780612"/>
            <a:ext cx="4691360" cy="441828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4580528" y="1224124"/>
            <a:ext cx="158417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3. </a:t>
            </a:r>
            <a:r>
              <a:rPr lang="ko-KR" altLang="en-US" dirty="0" smtClean="0"/>
              <a:t>모델 훈련</a:t>
            </a:r>
            <a:endParaRPr lang="ko-KR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6676960" y="1224124"/>
            <a:ext cx="2376264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처음에는 정규분포</a:t>
            </a:r>
            <a:endParaRPr lang="ko-KR" altLang="en-US" dirty="0"/>
          </a:p>
        </p:txBody>
      </p:sp>
      <p:sp>
        <p:nvSpPr>
          <p:cNvPr id="14" name="직사각형 13"/>
          <p:cNvSpPr/>
          <p:nvPr/>
        </p:nvSpPr>
        <p:spPr>
          <a:xfrm>
            <a:off x="4860032" y="4077072"/>
            <a:ext cx="1376536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W update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7524328" y="4653136"/>
            <a:ext cx="1376536" cy="12510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에포치가</a:t>
            </a:r>
            <a:r>
              <a:rPr lang="ko-KR" altLang="en-US" dirty="0" smtClean="0"/>
              <a:t> 끝날 때 마다 </a:t>
            </a:r>
            <a:r>
              <a:rPr lang="ko-KR" altLang="en-US" dirty="0" err="1" smtClean="0"/>
              <a:t>썩어야하나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16" name="직사각형 15"/>
          <p:cNvSpPr/>
          <p:nvPr/>
        </p:nvSpPr>
        <p:spPr>
          <a:xfrm>
            <a:off x="382816" y="1186096"/>
            <a:ext cx="2100952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2</a:t>
            </a:r>
            <a:r>
              <a:rPr lang="en-US" altLang="ko-KR" dirty="0" smtClean="0"/>
              <a:t>. </a:t>
            </a:r>
            <a:r>
              <a:rPr lang="en-US" altLang="ko-KR" dirty="0" err="1" smtClean="0"/>
              <a:t>test_set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train_set</a:t>
            </a:r>
            <a:r>
              <a:rPr lang="en-US" altLang="ko-KR" dirty="0" smtClean="0"/>
              <a:t> </a:t>
            </a:r>
            <a:r>
              <a:rPr lang="ko-KR" altLang="en-US" dirty="0" smtClean="0"/>
              <a:t>나누기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3275856" y="5589240"/>
            <a:ext cx="2016224" cy="79208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Betch</a:t>
            </a:r>
            <a:r>
              <a:rPr lang="en-US" altLang="ko-KR" dirty="0" smtClean="0"/>
              <a:t> vs </a:t>
            </a:r>
            <a:r>
              <a:rPr lang="en-US" altLang="ko-KR" dirty="0" err="1" smtClean="0"/>
              <a:t>epoach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912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/>
          <p:cNvSpPr txBox="1"/>
          <p:nvPr/>
        </p:nvSpPr>
        <p:spPr>
          <a:xfrm>
            <a:off x="9753" y="138698"/>
            <a:ext cx="26642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b="1" dirty="0">
                <a:solidFill>
                  <a:srgbClr val="C4A9D2"/>
                </a:solidFill>
                <a:latin typeface="Noto Sans" pitchFamily="34" charset="0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rgbClr val="C4A9D2"/>
              </a:solidFill>
              <a:latin typeface="Noto Sans" pitchFamily="34" charset="0"/>
              <a:ea typeface="맑은 고딕" pitchFamily="50" charset="-127"/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4877188" y="2060848"/>
            <a:ext cx="3852292" cy="573960"/>
            <a:chOff x="4877188" y="2060848"/>
            <a:chExt cx="3852292" cy="573960"/>
          </a:xfrm>
        </p:grpSpPr>
        <p:sp>
          <p:nvSpPr>
            <p:cNvPr id="18" name="Text Box 5"/>
            <p:cNvSpPr txBox="1">
              <a:spLocks noChangeArrowheads="1"/>
            </p:cNvSpPr>
            <p:nvPr/>
          </p:nvSpPr>
          <p:spPr bwMode="auto">
            <a:xfrm>
              <a:off x="5560830" y="2060848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1400" b="1" dirty="0" err="1" smtClean="0">
                  <a:solidFill>
                    <a:srgbClr val="A49ECA"/>
                  </a:solidFill>
                  <a:latin typeface="Noto Sans" pitchFamily="34" charset="0"/>
                  <a:ea typeface="맑은 고딕" pitchFamily="50" charset="-127"/>
                </a:rPr>
                <a:t>딥러닝을</a:t>
              </a:r>
              <a:r>
                <a:rPr lang="ko-KR" altLang="en-US" sz="1400" b="1" dirty="0" smtClean="0">
                  <a:solidFill>
                    <a:srgbClr val="A49ECA"/>
                  </a:solidFill>
                  <a:latin typeface="Noto Sans" pitchFamily="34" charset="0"/>
                  <a:ea typeface="맑은 고딕" pitchFamily="50" charset="-127"/>
                </a:rPr>
                <a:t> 위한 </a:t>
              </a:r>
              <a:r>
                <a:rPr lang="ko-KR" altLang="en-US" sz="1400" b="1" dirty="0" smtClean="0">
                  <a:solidFill>
                    <a:srgbClr val="A49ECA"/>
                  </a:solidFill>
                  <a:latin typeface="Noto Sans" pitchFamily="34" charset="0"/>
                  <a:ea typeface="맑은 고딕" pitchFamily="50" charset="-127"/>
                </a:rPr>
                <a:t>여러가지 </a:t>
              </a:r>
              <a:r>
                <a:rPr lang="en-US" altLang="ko-KR" sz="1400" b="1" dirty="0" err="1" smtClean="0">
                  <a:solidFill>
                    <a:srgbClr val="A49ECA"/>
                  </a:solidFill>
                  <a:latin typeface="Noto Sans" pitchFamily="34" charset="0"/>
                  <a:ea typeface="맑은 고딕" pitchFamily="50" charset="-127"/>
                </a:rPr>
                <a:t>framwork</a:t>
              </a:r>
              <a:endParaRPr lang="en-US" altLang="ko-KR" sz="1400" b="1" dirty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  <p:sp>
          <p:nvSpPr>
            <p:cNvPr id="19" name="Text Box 11"/>
            <p:cNvSpPr txBox="1">
              <a:spLocks noChangeArrowheads="1"/>
            </p:cNvSpPr>
            <p:nvPr/>
          </p:nvSpPr>
          <p:spPr bwMode="auto">
            <a:xfrm>
              <a:off x="5560830" y="2388587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Tensorflow</a:t>
              </a:r>
              <a:r>
                <a:rPr lang="en-US" altLang="ko-KR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karas</a:t>
              </a:r>
              <a:r>
                <a:rPr lang="en-US" altLang="ko-KR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pytorch</a:t>
              </a:r>
              <a:r>
                <a:rPr lang="en-US" altLang="ko-KR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caffee</a:t>
              </a:r>
              <a:r>
                <a:rPr lang="en-US" altLang="ko-KR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…</a:t>
              </a:r>
              <a:endPara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20" name="TextBox 13"/>
            <p:cNvSpPr txBox="1">
              <a:spLocks noChangeArrowheads="1"/>
            </p:cNvSpPr>
            <p:nvPr/>
          </p:nvSpPr>
          <p:spPr bwMode="auto">
            <a:xfrm>
              <a:off x="4877188" y="2155840"/>
              <a:ext cx="550151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C4A9D2"/>
                  </a:solidFill>
                  <a:latin typeface="Noto Sans" pitchFamily="34" charset="0"/>
                  <a:ea typeface="맑은 고딕" pitchFamily="50" charset="-127"/>
                </a:rPr>
                <a:t>01</a:t>
              </a:r>
              <a:endParaRPr lang="ko-KR" altLang="en-US" sz="2500" b="1" dirty="0">
                <a:solidFill>
                  <a:srgbClr val="C4A9D2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4877188" y="2786753"/>
            <a:ext cx="3852292" cy="650905"/>
            <a:chOff x="4877188" y="2786753"/>
            <a:chExt cx="3852292" cy="650905"/>
          </a:xfrm>
        </p:grpSpPr>
        <p:sp>
          <p:nvSpPr>
            <p:cNvPr id="32" name="Text Box 5"/>
            <p:cNvSpPr txBox="1">
              <a:spLocks noChangeArrowheads="1"/>
            </p:cNvSpPr>
            <p:nvPr/>
          </p:nvSpPr>
          <p:spPr bwMode="auto">
            <a:xfrm>
              <a:off x="5560830" y="2786753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1400" b="1" dirty="0" smtClean="0">
                  <a:solidFill>
                    <a:srgbClr val="A49ECA"/>
                  </a:solidFill>
                  <a:latin typeface="Noto Sans" pitchFamily="34" charset="0"/>
                  <a:ea typeface="맑은 고딕" pitchFamily="50" charset="-127"/>
                </a:rPr>
                <a:t>책 내용 요약</a:t>
              </a:r>
              <a:endParaRPr lang="en-US" altLang="ko-KR" sz="1400" b="1" dirty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  <p:sp>
          <p:nvSpPr>
            <p:cNvPr id="33" name="Text Box 11"/>
            <p:cNvSpPr txBox="1">
              <a:spLocks noChangeArrowheads="1"/>
            </p:cNvSpPr>
            <p:nvPr/>
          </p:nvSpPr>
          <p:spPr bwMode="auto">
            <a:xfrm>
              <a:off x="5560830" y="3037548"/>
              <a:ext cx="3168650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Tf1 vs tf2</a:t>
              </a:r>
            </a:p>
            <a:p>
              <a:pPr>
                <a:lnSpc>
                  <a:spcPts val="1200"/>
                </a:lnSpc>
                <a:defRPr/>
              </a:pPr>
              <a:r>
                <a:rPr lang="en-US" altLang="ko-KR" sz="11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Keras</a:t>
              </a:r>
              <a:r>
                <a:rPr lang="en-US" altLang="ko-KR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, model fitting </a:t>
              </a:r>
              <a:endPara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35" name="TextBox 13"/>
            <p:cNvSpPr txBox="1">
              <a:spLocks noChangeArrowheads="1"/>
            </p:cNvSpPr>
            <p:nvPr/>
          </p:nvSpPr>
          <p:spPr bwMode="auto">
            <a:xfrm>
              <a:off x="4877188" y="2881745"/>
              <a:ext cx="550151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C4A9D2"/>
                  </a:solidFill>
                  <a:latin typeface="Noto Sans" pitchFamily="34" charset="0"/>
                  <a:ea typeface="맑은 고딕" pitchFamily="50" charset="-127"/>
                </a:rPr>
                <a:t>02</a:t>
              </a:r>
              <a:endParaRPr lang="ko-KR" altLang="en-US" sz="2500" b="1" dirty="0">
                <a:solidFill>
                  <a:srgbClr val="C4A9D2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4877188" y="3512658"/>
            <a:ext cx="3852292" cy="573960"/>
            <a:chOff x="4877188" y="3512658"/>
            <a:chExt cx="3852292" cy="573960"/>
          </a:xfrm>
        </p:grpSpPr>
        <p:sp>
          <p:nvSpPr>
            <p:cNvPr id="38" name="Text Box 5"/>
            <p:cNvSpPr txBox="1">
              <a:spLocks noChangeArrowheads="1"/>
            </p:cNvSpPr>
            <p:nvPr/>
          </p:nvSpPr>
          <p:spPr bwMode="auto">
            <a:xfrm>
              <a:off x="5560830" y="3512658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1400" b="1" dirty="0" err="1" smtClean="0">
                  <a:solidFill>
                    <a:srgbClr val="A49ECA"/>
                  </a:solidFill>
                  <a:latin typeface="Noto Sans" pitchFamily="34" charset="0"/>
                  <a:ea typeface="맑은 고딕" pitchFamily="50" charset="-127"/>
                </a:rPr>
                <a:t>머신러닝</a:t>
              </a:r>
              <a:r>
                <a:rPr lang="ko-KR" altLang="en-US" sz="1400" b="1" dirty="0" smtClean="0">
                  <a:solidFill>
                    <a:srgbClr val="A49ECA"/>
                  </a:solidFill>
                  <a:latin typeface="Noto Sans" pitchFamily="34" charset="0"/>
                  <a:ea typeface="맑은 고딕" pitchFamily="50" charset="-127"/>
                </a:rPr>
                <a:t> 과정</a:t>
              </a:r>
              <a:endParaRPr lang="en-US" altLang="ko-KR" sz="1400" b="1" dirty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  <p:sp>
          <p:nvSpPr>
            <p:cNvPr id="39" name="Text Box 11"/>
            <p:cNvSpPr txBox="1">
              <a:spLocks noChangeArrowheads="1"/>
            </p:cNvSpPr>
            <p:nvPr/>
          </p:nvSpPr>
          <p:spPr bwMode="auto">
            <a:xfrm>
              <a:off x="5560830" y="3840397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preprocessing</a:t>
              </a:r>
              <a:r>
                <a:rPr lang="en-US" altLang="ko-KR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, </a:t>
              </a:r>
              <a:r>
                <a:rPr lang="en-US" altLang="ko-KR" sz="1100" dirty="0" err="1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crossvalidation</a:t>
              </a:r>
              <a:r>
                <a:rPr lang="en-US" altLang="ko-KR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, </a:t>
              </a:r>
              <a:endPara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40" name="TextBox 13"/>
            <p:cNvSpPr txBox="1">
              <a:spLocks noChangeArrowheads="1"/>
            </p:cNvSpPr>
            <p:nvPr/>
          </p:nvSpPr>
          <p:spPr bwMode="auto">
            <a:xfrm>
              <a:off x="4877188" y="3607650"/>
              <a:ext cx="550151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C4A9D2"/>
                  </a:solidFill>
                  <a:latin typeface="Noto Sans" pitchFamily="34" charset="0"/>
                  <a:ea typeface="맑은 고딕" pitchFamily="50" charset="-127"/>
                </a:rPr>
                <a:t>03</a:t>
              </a:r>
              <a:endParaRPr lang="ko-KR" altLang="en-US" sz="2500" b="1" dirty="0">
                <a:solidFill>
                  <a:srgbClr val="C4A9D2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>
            <a:off x="4896172" y="4212459"/>
            <a:ext cx="3852292" cy="573960"/>
            <a:chOff x="4896172" y="4212459"/>
            <a:chExt cx="3852292" cy="573960"/>
          </a:xfrm>
        </p:grpSpPr>
        <p:sp>
          <p:nvSpPr>
            <p:cNvPr id="43" name="Text Box 5"/>
            <p:cNvSpPr txBox="1">
              <a:spLocks noChangeArrowheads="1"/>
            </p:cNvSpPr>
            <p:nvPr/>
          </p:nvSpPr>
          <p:spPr bwMode="auto">
            <a:xfrm>
              <a:off x="5579814" y="4212459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1400" b="1" dirty="0" smtClean="0">
                  <a:solidFill>
                    <a:srgbClr val="A49ECA"/>
                  </a:solidFill>
                  <a:latin typeface="Noto Sans" pitchFamily="34" charset="0"/>
                  <a:ea typeface="맑은 고딕" pitchFamily="50" charset="-127"/>
                </a:rPr>
                <a:t>퀴즈 풀이</a:t>
              </a:r>
              <a:endParaRPr lang="en-US" altLang="ko-KR" sz="1400" b="1" dirty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  <p:sp>
          <p:nvSpPr>
            <p:cNvPr id="44" name="Text Box 11"/>
            <p:cNvSpPr txBox="1">
              <a:spLocks noChangeArrowheads="1"/>
            </p:cNvSpPr>
            <p:nvPr/>
          </p:nvSpPr>
          <p:spPr bwMode="auto">
            <a:xfrm>
              <a:off x="5579814" y="4540198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en-US" altLang="ko-KR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Quiz.</a:t>
              </a:r>
              <a:endPara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45" name="TextBox 13"/>
            <p:cNvSpPr txBox="1">
              <a:spLocks noChangeArrowheads="1"/>
            </p:cNvSpPr>
            <p:nvPr/>
          </p:nvSpPr>
          <p:spPr bwMode="auto">
            <a:xfrm>
              <a:off x="4896172" y="4307451"/>
              <a:ext cx="550151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C4A9D2"/>
                  </a:solidFill>
                  <a:latin typeface="Noto Sans" pitchFamily="34" charset="0"/>
                  <a:ea typeface="맑은 고딕" pitchFamily="50" charset="-127"/>
                </a:rPr>
                <a:t>04</a:t>
              </a:r>
              <a:endParaRPr lang="ko-KR" altLang="en-US" sz="2500" b="1" dirty="0">
                <a:solidFill>
                  <a:srgbClr val="C4A9D2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</p:grpSp>
      <p:grpSp>
        <p:nvGrpSpPr>
          <p:cNvPr id="26" name="그룹 25"/>
          <p:cNvGrpSpPr/>
          <p:nvPr/>
        </p:nvGrpSpPr>
        <p:grpSpPr>
          <a:xfrm>
            <a:off x="4896172" y="4938365"/>
            <a:ext cx="3852292" cy="573960"/>
            <a:chOff x="4896172" y="4938365"/>
            <a:chExt cx="3852292" cy="573960"/>
          </a:xfrm>
        </p:grpSpPr>
        <p:sp>
          <p:nvSpPr>
            <p:cNvPr id="48" name="Text Box 5"/>
            <p:cNvSpPr txBox="1">
              <a:spLocks noChangeArrowheads="1"/>
            </p:cNvSpPr>
            <p:nvPr/>
          </p:nvSpPr>
          <p:spPr bwMode="auto">
            <a:xfrm>
              <a:off x="5579814" y="4938365"/>
              <a:ext cx="2952750" cy="3079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ko-KR" altLang="en-US" sz="1400" b="1" dirty="0" smtClean="0">
                  <a:solidFill>
                    <a:srgbClr val="A49ECA"/>
                  </a:solidFill>
                  <a:latin typeface="Noto Sans" pitchFamily="34" charset="0"/>
                  <a:ea typeface="맑은 고딕" pitchFamily="50" charset="-127"/>
                </a:rPr>
                <a:t>하다가 궁금했던 점</a:t>
              </a:r>
              <a:r>
                <a:rPr lang="en-US" altLang="ko-KR" sz="1400" b="1" dirty="0" smtClean="0">
                  <a:solidFill>
                    <a:srgbClr val="A49ECA"/>
                  </a:solidFill>
                  <a:latin typeface="Noto Sans" pitchFamily="34" charset="0"/>
                  <a:ea typeface="맑은 고딕" pitchFamily="50" charset="-127"/>
                </a:rPr>
                <a:t>.</a:t>
              </a:r>
              <a:endParaRPr lang="en-US" altLang="ko-KR" sz="1400" b="1" dirty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  <p:sp>
          <p:nvSpPr>
            <p:cNvPr id="50" name="Text Box 11"/>
            <p:cNvSpPr txBox="1">
              <a:spLocks noChangeArrowheads="1"/>
            </p:cNvSpPr>
            <p:nvPr/>
          </p:nvSpPr>
          <p:spPr bwMode="auto">
            <a:xfrm>
              <a:off x="5579814" y="5266104"/>
              <a:ext cx="316865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anchor="ctr">
              <a:spAutoFit/>
            </a:bodyPr>
            <a:lstStyle/>
            <a:p>
              <a:pPr>
                <a:lnSpc>
                  <a:spcPts val="1200"/>
                </a:lnSpc>
                <a:defRPr/>
              </a:pPr>
              <a:r>
                <a:rPr lang="ko-KR" altLang="en-US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마지막 요약</a:t>
              </a:r>
              <a:r>
                <a:rPr lang="en-US" altLang="ko-KR" sz="11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.</a:t>
              </a:r>
              <a:endParaRPr lang="en-US" altLang="ko-KR" sz="11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51" name="TextBox 13"/>
            <p:cNvSpPr txBox="1">
              <a:spLocks noChangeArrowheads="1"/>
            </p:cNvSpPr>
            <p:nvPr/>
          </p:nvSpPr>
          <p:spPr bwMode="auto">
            <a:xfrm>
              <a:off x="4896172" y="5033357"/>
              <a:ext cx="550151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2500" b="1" dirty="0">
                  <a:solidFill>
                    <a:srgbClr val="C4A9D2"/>
                  </a:solidFill>
                  <a:latin typeface="Noto Sans" pitchFamily="34" charset="0"/>
                  <a:ea typeface="맑은 고딕" pitchFamily="50" charset="-127"/>
                </a:rPr>
                <a:t>05</a:t>
              </a:r>
              <a:endParaRPr lang="ko-KR" altLang="en-US" sz="2500" b="1" dirty="0">
                <a:solidFill>
                  <a:srgbClr val="C4A9D2"/>
                </a:solidFill>
                <a:latin typeface="Noto Sans" pitchFamily="34" charset="0"/>
                <a:ea typeface="맑은 고딕" pitchFamily="50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ko-KR" sz="2800" dirty="0" smtClean="0"/>
              <a:t>ANN</a:t>
            </a:r>
            <a:r>
              <a:rPr lang="ko-KR" altLang="en-US" sz="2800" dirty="0" smtClean="0"/>
              <a:t> 과정 요약</a:t>
            </a:r>
            <a:r>
              <a:rPr lang="en-US" altLang="ko-KR" sz="2800" dirty="0" smtClean="0"/>
              <a:t>.</a:t>
            </a:r>
            <a:endParaRPr lang="en-US" altLang="ko-KR" sz="28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26200" t="22175" r="5900" b="14300"/>
          <a:stretch/>
        </p:blipFill>
        <p:spPr>
          <a:xfrm rot="16200000">
            <a:off x="966839" y="841473"/>
            <a:ext cx="4618034" cy="576064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6156176" y="764704"/>
            <a:ext cx="2808312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ANN</a:t>
            </a:r>
          </a:p>
          <a:p>
            <a:pPr algn="ctr"/>
            <a:r>
              <a:rPr lang="en-US" altLang="ko-KR" dirty="0" smtClean="0"/>
              <a:t>(artificial neural network)</a:t>
            </a:r>
          </a:p>
          <a:p>
            <a:pPr algn="ctr"/>
            <a:r>
              <a:rPr lang="ko-KR" altLang="en-US" dirty="0" err="1" smtClean="0"/>
              <a:t>부터</a:t>
            </a:r>
            <a:r>
              <a:rPr lang="ko-KR" altLang="en-US" dirty="0" smtClean="0"/>
              <a:t> 이해가 잘 안감</a:t>
            </a:r>
            <a:r>
              <a:rPr lang="en-US" altLang="ko-KR" dirty="0" smtClean="0"/>
              <a:t>.</a:t>
            </a:r>
          </a:p>
        </p:txBody>
      </p:sp>
      <p:pic>
        <p:nvPicPr>
          <p:cNvPr id="6146" name="Picture 2" descr="https://blog.kakaocdn.net/dn/Y9eDP/btqD3dOkOmS/7VlSlioI2Ov8WkHcX6JOwk/img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9" r="17405"/>
          <a:stretch/>
        </p:blipFill>
        <p:spPr bwMode="auto">
          <a:xfrm>
            <a:off x="6216988" y="3789040"/>
            <a:ext cx="2697238" cy="1758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직사각형 4"/>
          <p:cNvSpPr/>
          <p:nvPr/>
        </p:nvSpPr>
        <p:spPr>
          <a:xfrm>
            <a:off x="6256704" y="2178441"/>
            <a:ext cx="2736304" cy="79208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Output layer </a:t>
            </a:r>
            <a:r>
              <a:rPr lang="ko-KR" altLang="en-US" dirty="0" smtClean="0"/>
              <a:t>가 </a:t>
            </a:r>
            <a:r>
              <a:rPr lang="en-US" altLang="ko-KR" dirty="0" smtClean="0"/>
              <a:t>logistic regression</a:t>
            </a:r>
            <a:r>
              <a:rPr lang="ko-KR" altLang="en-US" dirty="0" smtClean="0"/>
              <a:t>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각 </a:t>
            </a:r>
            <a:r>
              <a:rPr lang="en-US" altLang="ko-KR" dirty="0" smtClean="0"/>
              <a:t>class</a:t>
            </a:r>
            <a:r>
              <a:rPr lang="ko-KR" altLang="en-US" dirty="0" smtClean="0"/>
              <a:t>가 속할 확률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8" name="타원 7"/>
          <p:cNvSpPr/>
          <p:nvPr/>
        </p:nvSpPr>
        <p:spPr>
          <a:xfrm>
            <a:off x="1979712" y="5634766"/>
            <a:ext cx="2880320" cy="79208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가장 오차가 적은 </a:t>
            </a:r>
            <a:r>
              <a:rPr lang="en-US" altLang="ko-KR" dirty="0" smtClean="0"/>
              <a:t>weight matrix</a:t>
            </a:r>
            <a:r>
              <a:rPr lang="ko-KR" altLang="en-US" dirty="0" smtClean="0"/>
              <a:t>를 찾는 과정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70854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en-US" altLang="ko-KR" dirty="0" smtClean="0"/>
              <a:t>1. </a:t>
            </a:r>
            <a:r>
              <a:rPr lang="ko-KR" altLang="en-US" dirty="0" smtClean="0"/>
              <a:t>아직 알고리즘이 완벽하게 이해되지 않는데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전부 이해하고 넘어가는 것이 맞는가</a:t>
            </a:r>
            <a:r>
              <a:rPr lang="en-US" altLang="ko-KR" dirty="0" smtClean="0"/>
              <a:t>? </a:t>
            </a:r>
            <a:r>
              <a:rPr lang="ko-KR" altLang="en-US" dirty="0" smtClean="0"/>
              <a:t>아니면 활용에 초점을 맞추는 것이 맞는가</a:t>
            </a:r>
            <a:r>
              <a:rPr lang="en-US" altLang="ko-KR" dirty="0" smtClean="0"/>
              <a:t>?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smtClean="0"/>
              <a:t>2. Loss function</a:t>
            </a:r>
            <a:r>
              <a:rPr lang="ko-KR" altLang="en-US" dirty="0" smtClean="0"/>
              <a:t>을 </a:t>
            </a:r>
            <a:r>
              <a:rPr lang="en-US" altLang="ko-KR" dirty="0" smtClean="0"/>
              <a:t>Cross entropy</a:t>
            </a:r>
            <a:r>
              <a:rPr lang="ko-KR" altLang="en-US" dirty="0" smtClean="0"/>
              <a:t>로 쓰는 이유가 무엇인가</a:t>
            </a:r>
            <a:r>
              <a:rPr lang="en-US" altLang="ko-KR" dirty="0" smtClean="0"/>
              <a:t>?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3. Activate </a:t>
            </a:r>
            <a:r>
              <a:rPr lang="en-US" altLang="ko-KR" dirty="0" err="1" smtClean="0"/>
              <a:t>functio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선형성</a:t>
            </a:r>
            <a:r>
              <a:rPr lang="en-US" altLang="ko-KR" dirty="0" smtClean="0"/>
              <a:t>? </a:t>
            </a:r>
            <a:r>
              <a:rPr lang="ko-KR" altLang="en-US" dirty="0" smtClean="0"/>
              <a:t>이 무엇인가</a:t>
            </a:r>
            <a:r>
              <a:rPr lang="en-US" altLang="ko-KR" dirty="0" smtClean="0"/>
              <a:t>? </a:t>
            </a:r>
            <a:r>
              <a:rPr lang="en-US" altLang="ko-KR" dirty="0" err="1" smtClean="0"/>
              <a:t>ReLU</a:t>
            </a:r>
            <a:r>
              <a:rPr lang="ko-KR" altLang="en-US" dirty="0" smtClean="0"/>
              <a:t>는 어떻게 나온 것인가</a:t>
            </a:r>
            <a:r>
              <a:rPr lang="en-US" altLang="ko-KR" dirty="0" smtClean="0"/>
              <a:t>?</a:t>
            </a:r>
          </a:p>
          <a:p>
            <a:endParaRPr lang="en-US" altLang="ko-KR" dirty="0" smtClean="0"/>
          </a:p>
          <a:p>
            <a:r>
              <a:rPr lang="en-US" altLang="ko-KR" dirty="0" smtClean="0"/>
              <a:t>4. ANN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output</a:t>
            </a:r>
            <a:r>
              <a:rPr lang="ko-KR" altLang="en-US" dirty="0" smtClean="0"/>
              <a:t>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어떻게 구성되는지 잘 모르겠음</a:t>
            </a:r>
            <a:r>
              <a:rPr lang="en-US" altLang="ko-KR" dirty="0" smtClean="0"/>
              <a:t>.</a:t>
            </a:r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5. ANN</a:t>
            </a:r>
            <a:r>
              <a:rPr lang="ko-KR" altLang="en-US" dirty="0" smtClean="0"/>
              <a:t>이</a:t>
            </a:r>
            <a:r>
              <a:rPr lang="en-US" altLang="ko-KR" dirty="0"/>
              <a:t> </a:t>
            </a:r>
            <a:r>
              <a:rPr lang="en-US" altLang="ko-KR" dirty="0" smtClean="0"/>
              <a:t>regression</a:t>
            </a:r>
            <a:r>
              <a:rPr lang="ko-KR" altLang="en-US" dirty="0" smtClean="0"/>
              <a:t>에 쓰이는 방법이 이해가 가지 않음</a:t>
            </a:r>
            <a:r>
              <a:rPr lang="en-US" altLang="ko-KR" dirty="0" smtClean="0"/>
              <a:t>.</a:t>
            </a:r>
          </a:p>
          <a:p>
            <a:endParaRPr lang="en-US" altLang="ko-KR" dirty="0"/>
          </a:p>
          <a:p>
            <a:r>
              <a:rPr lang="ko-KR" altLang="en-US" dirty="0" smtClean="0"/>
              <a:t>더 찾아 볼 것</a:t>
            </a:r>
            <a:r>
              <a:rPr lang="en-US" altLang="ko-KR" dirty="0" smtClean="0"/>
              <a:t>…</a:t>
            </a:r>
            <a:endParaRPr lang="ko-KR" altLang="en-US" dirty="0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궁금한 점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67270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내용 개체 틀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0.   </a:t>
            </a:r>
            <a:r>
              <a:rPr lang="ko-KR" altLang="en-US" dirty="0" smtClean="0"/>
              <a:t>다양한 </a:t>
            </a:r>
            <a:r>
              <a:rPr lang="ko-KR" altLang="en-US" dirty="0" err="1" smtClean="0"/>
              <a:t>딥러닝</a:t>
            </a:r>
            <a:r>
              <a:rPr lang="ko-KR" altLang="en-US" dirty="0" smtClean="0"/>
              <a:t> 프레임워크가 있고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우리는 </a:t>
            </a:r>
            <a:r>
              <a:rPr lang="en-US" altLang="ko-KR" dirty="0" err="1" smtClean="0"/>
              <a:t>tensorflow</a:t>
            </a:r>
            <a:r>
              <a:rPr lang="ko-KR" altLang="en-US" dirty="0" smtClean="0"/>
              <a:t>를 사용한다</a:t>
            </a:r>
            <a:r>
              <a:rPr lang="en-US" altLang="ko-KR" dirty="0" smtClean="0"/>
              <a:t>.</a:t>
            </a:r>
          </a:p>
          <a:p>
            <a:endParaRPr lang="en-US" altLang="ko-KR" dirty="0" smtClean="0"/>
          </a:p>
          <a:p>
            <a:pPr marL="457200" indent="-457200">
              <a:buAutoNum type="arabicPeriod"/>
            </a:pPr>
            <a:r>
              <a:rPr lang="ko-KR" altLang="en-US" dirty="0" err="1" smtClean="0"/>
              <a:t>순차형과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함수형으로</a:t>
            </a:r>
            <a:r>
              <a:rPr lang="ko-KR" altLang="en-US" dirty="0" smtClean="0"/>
              <a:t> 모델을 만들고 훈련시킬  수 있다</a:t>
            </a:r>
            <a:r>
              <a:rPr lang="en-US" altLang="ko-KR" dirty="0" smtClean="0"/>
              <a:t>. </a:t>
            </a:r>
            <a:endParaRPr lang="en-US" altLang="ko-KR" dirty="0"/>
          </a:p>
          <a:p>
            <a:pPr marL="457200" indent="-457200">
              <a:buAutoNum type="arabicPeriod"/>
            </a:pPr>
            <a:endParaRPr lang="en-US" altLang="ko-KR" dirty="0" smtClean="0"/>
          </a:p>
          <a:p>
            <a:pPr marL="457200" indent="-457200">
              <a:buAutoNum type="arabicPeriod" startAt="2"/>
            </a:pPr>
            <a:r>
              <a:rPr lang="ko-KR" altLang="en-US" dirty="0" err="1" smtClean="0"/>
              <a:t>텐서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플로우에서는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텐서와</a:t>
            </a:r>
            <a:r>
              <a:rPr lang="ko-KR" altLang="en-US" dirty="0" smtClean="0"/>
              <a:t> 그래프를 활용한다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오토 그래프로 자동 최적화 가능</a:t>
            </a:r>
            <a:r>
              <a:rPr lang="en-US" altLang="ko-KR" dirty="0" smtClean="0"/>
              <a:t>)</a:t>
            </a:r>
          </a:p>
          <a:p>
            <a:pPr marL="457200" indent="-457200">
              <a:buAutoNum type="arabicPeriod" startAt="2"/>
            </a:pPr>
            <a:endParaRPr lang="en-US" altLang="ko-KR" dirty="0"/>
          </a:p>
          <a:p>
            <a:pPr marL="457200" indent="-457200">
              <a:buAutoNum type="arabicPeriod" startAt="2"/>
            </a:pPr>
            <a:r>
              <a:rPr lang="en-US" altLang="ko-KR" dirty="0" smtClean="0"/>
              <a:t>Gradient tape</a:t>
            </a:r>
            <a:r>
              <a:rPr lang="ko-KR" altLang="en-US" dirty="0" smtClean="0"/>
              <a:t>로 자동 미분 연산 가능</a:t>
            </a:r>
            <a:endParaRPr lang="en-US" altLang="ko-KR" dirty="0" smtClean="0"/>
          </a:p>
          <a:p>
            <a:pPr marL="457200" indent="-457200">
              <a:buAutoNum type="arabicPeriod" startAt="2"/>
            </a:pPr>
            <a:endParaRPr lang="en-US" altLang="ko-KR" dirty="0"/>
          </a:p>
          <a:p>
            <a:pPr marL="457200" indent="-457200">
              <a:buAutoNum type="arabicPeriod" startAt="2"/>
            </a:pPr>
            <a:r>
              <a:rPr lang="en-US" altLang="ko-KR" dirty="0" err="1" smtClean="0"/>
              <a:t>Keras</a:t>
            </a:r>
            <a:r>
              <a:rPr lang="en-US" altLang="ko-KR" dirty="0" smtClean="0"/>
              <a:t> callback</a:t>
            </a:r>
            <a:r>
              <a:rPr lang="ko-KR" altLang="en-US" dirty="0" smtClean="0"/>
              <a:t>으로 </a:t>
            </a:r>
            <a:r>
              <a:rPr lang="en-US" altLang="ko-KR" dirty="0" smtClean="0"/>
              <a:t>overfitting</a:t>
            </a:r>
            <a:r>
              <a:rPr lang="ko-KR" altLang="en-US" dirty="0" smtClean="0"/>
              <a:t>을 막거나</a:t>
            </a:r>
            <a:r>
              <a:rPr lang="en-US" altLang="ko-KR" dirty="0" smtClean="0"/>
              <a:t>, log</a:t>
            </a:r>
            <a:r>
              <a:rPr lang="ko-KR" altLang="en-US" dirty="0" smtClean="0"/>
              <a:t>를 기록하는 기능이 있음</a:t>
            </a:r>
            <a:r>
              <a:rPr lang="en-US" altLang="ko-KR" dirty="0" smtClean="0"/>
              <a:t>.</a:t>
            </a:r>
          </a:p>
          <a:p>
            <a:pPr marL="457200" indent="-457200">
              <a:buAutoNum type="arabicPeriod" startAt="2"/>
            </a:pPr>
            <a:endParaRPr lang="en-US" altLang="ko-KR" dirty="0" smtClean="0"/>
          </a:p>
          <a:p>
            <a:pPr marL="457200" indent="-457200">
              <a:buAutoNum type="arabicPeriod" startAt="2"/>
            </a:pPr>
            <a:r>
              <a:rPr lang="ko-KR" altLang="en-US" dirty="0" err="1"/>
              <a:t>텐서</a:t>
            </a:r>
            <a:r>
              <a:rPr lang="ko-KR" altLang="en-US" dirty="0"/>
              <a:t> </a:t>
            </a:r>
            <a:r>
              <a:rPr lang="ko-KR" altLang="en-US" dirty="0" smtClean="0"/>
              <a:t>보드를 이용한 시각화 가능</a:t>
            </a:r>
            <a:r>
              <a:rPr lang="en-US" altLang="ko-KR" dirty="0" smtClean="0"/>
              <a:t>.</a:t>
            </a:r>
            <a:endParaRPr lang="en-US" altLang="ko-KR" dirty="0"/>
          </a:p>
          <a:p>
            <a:pPr marL="457200" indent="-457200">
              <a:buAutoNum type="arabicPeriod" startAt="2"/>
            </a:pPr>
            <a:endParaRPr lang="en-US" altLang="ko-KR" dirty="0" smtClean="0"/>
          </a:p>
        </p:txBody>
      </p:sp>
      <p:sp>
        <p:nvSpPr>
          <p:cNvPr id="5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발표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요약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0688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THANK</a:t>
            </a:r>
            <a:br>
              <a:rPr lang="en-US" altLang="ko-KR" dirty="0"/>
            </a:br>
            <a:r>
              <a:rPr lang="en-US" altLang="ko-KR" dirty="0"/>
              <a:t>YOU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683568" y="3140968"/>
            <a:ext cx="3823974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Yesform.com contribute not only to the forms &amp; documents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but also success vision through business consultation and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1000" dirty="0">
                <a:solidFill>
                  <a:schemeClr val="bg1">
                    <a:lumMod val="85000"/>
                  </a:schemeClr>
                </a:solidFill>
                <a:latin typeface="Arial" pitchFamily="34" charset="0"/>
                <a:ea typeface="맑은 고딕" pitchFamily="50" charset="-127"/>
                <a:cs typeface="굴림" pitchFamily="50" charset="-127"/>
              </a:rPr>
              <a:t>the whole heart companionship.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395536" y="16914"/>
            <a:ext cx="7661196" cy="796908"/>
          </a:xfrm>
        </p:spPr>
        <p:txBody>
          <a:bodyPr/>
          <a:lstStyle/>
          <a:p>
            <a:pPr>
              <a:defRPr/>
            </a:pPr>
            <a:r>
              <a:rPr lang="ko-KR" altLang="en-US" sz="2800" dirty="0" err="1"/>
              <a:t>딥러닝을</a:t>
            </a:r>
            <a:r>
              <a:rPr lang="ko-KR" altLang="en-US" sz="2800" dirty="0"/>
              <a:t> 위한 여러가지 </a:t>
            </a:r>
            <a:r>
              <a:rPr lang="en-US" altLang="ko-KR" sz="2800" dirty="0" err="1"/>
              <a:t>framwork</a:t>
            </a:r>
            <a:endParaRPr lang="en-US" altLang="ko-KR" sz="28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700808"/>
            <a:ext cx="6048672" cy="3756544"/>
          </a:xfrm>
          <a:prstGeom prst="rect">
            <a:avLst/>
          </a:prstGeom>
        </p:spPr>
      </p:pic>
      <p:pic>
        <p:nvPicPr>
          <p:cNvPr id="8" name="Picture 2" descr="sklearn 설치방법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7904" y="3873422"/>
            <a:ext cx="1693180" cy="911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텐서플로 - 위키백과, 우리 모두의 백과사전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18980"/>
            <a:ext cx="18288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케라스] Keras 모델 생성 기본 구조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17" y="1659031"/>
            <a:ext cx="1321246" cy="660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affe2 | A New Lightweight, Modular, and Scalable Deep Learning Framework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716" y="3982471"/>
            <a:ext cx="1637612" cy="859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파이토치(PyTorch) 튜토리얼에 오신 것을 환영합니다 — PyTorch Tutorials 1.9.0+cu102  documentation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296" y="4601317"/>
            <a:ext cx="1198984" cy="1198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아래쪽 화살표 6"/>
          <p:cNvSpPr/>
          <p:nvPr/>
        </p:nvSpPr>
        <p:spPr>
          <a:xfrm>
            <a:off x="899592" y="2276872"/>
            <a:ext cx="432048" cy="4320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 err="1"/>
              <a:t>딥러닝을</a:t>
            </a:r>
            <a:r>
              <a:rPr lang="ko-KR" altLang="en-US" sz="2800" dirty="0"/>
              <a:t> 위한 여러가지 </a:t>
            </a:r>
            <a:r>
              <a:rPr lang="en-US" altLang="ko-KR" sz="2800" dirty="0" err="1"/>
              <a:t>framwork</a:t>
            </a:r>
            <a:endParaRPr lang="en-US" altLang="ko-KR" sz="2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 l="18107" t="24100" r="59056" b="20601"/>
          <a:stretch/>
        </p:blipFill>
        <p:spPr>
          <a:xfrm>
            <a:off x="395536" y="1484784"/>
            <a:ext cx="3171998" cy="4320480"/>
          </a:xfrm>
          <a:prstGeom prst="rect">
            <a:avLst/>
          </a:prstGeom>
        </p:spPr>
      </p:pic>
      <p:sp>
        <p:nvSpPr>
          <p:cNvPr id="7" name="내용 개체 틀 5"/>
          <p:cNvSpPr>
            <a:spLocks noGrp="1"/>
          </p:cNvSpPr>
          <p:nvPr>
            <p:ph idx="1"/>
          </p:nvPr>
        </p:nvSpPr>
        <p:spPr>
          <a:xfrm>
            <a:off x="3995936" y="1268760"/>
            <a:ext cx="4802125" cy="4881686"/>
          </a:xfrm>
        </p:spPr>
        <p:txBody>
          <a:bodyPr/>
          <a:lstStyle/>
          <a:p>
            <a:r>
              <a:rPr lang="en-US" altLang="ko-KR" dirty="0" err="1" smtClean="0"/>
              <a:t>Tensorflow</a:t>
            </a:r>
            <a:endParaRPr lang="en-US" altLang="ko-KR" dirty="0" smtClean="0"/>
          </a:p>
          <a:p>
            <a:endParaRPr lang="en-US" altLang="ko-KR" dirty="0"/>
          </a:p>
          <a:p>
            <a:pPr>
              <a:buFontTx/>
              <a:buChar char="-"/>
            </a:pPr>
            <a:r>
              <a:rPr lang="ko-KR" altLang="en-US" dirty="0" smtClean="0"/>
              <a:t>구글이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만듬</a:t>
            </a:r>
            <a:r>
              <a:rPr lang="en-US" altLang="ko-KR" dirty="0" smtClean="0"/>
              <a:t>.</a:t>
            </a:r>
          </a:p>
          <a:p>
            <a:pPr>
              <a:buFontTx/>
              <a:buChar char="-"/>
            </a:pPr>
            <a:r>
              <a:rPr lang="ko-KR" altLang="en-US" dirty="0" smtClean="0"/>
              <a:t>가장 인기 있는 </a:t>
            </a:r>
            <a:r>
              <a:rPr lang="en-US" altLang="ko-KR" dirty="0" smtClean="0"/>
              <a:t>deep learning framework(library) </a:t>
            </a:r>
          </a:p>
          <a:p>
            <a:pPr>
              <a:buFontTx/>
              <a:buChar char="-"/>
            </a:pPr>
            <a:r>
              <a:rPr lang="ko-KR" altLang="en-US" dirty="0" smtClean="0"/>
              <a:t>병렬처리</a:t>
            </a:r>
            <a:r>
              <a:rPr lang="en-US" altLang="ko-KR" dirty="0" smtClean="0"/>
              <a:t>, GPU </a:t>
            </a:r>
            <a:r>
              <a:rPr lang="ko-KR" altLang="en-US" dirty="0" smtClean="0"/>
              <a:t>사용가능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1230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Box 9"/>
          <p:cNvSpPr txBox="1">
            <a:spLocks noChangeArrowheads="1"/>
          </p:cNvSpPr>
          <p:nvPr/>
        </p:nvSpPr>
        <p:spPr bwMode="auto">
          <a:xfrm>
            <a:off x="1986157" y="2284290"/>
            <a:ext cx="5258282" cy="3323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ko-KR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400" dirty="0">
                <a:solidFill>
                  <a:srgbClr val="A49ECA"/>
                </a:solidFill>
                <a:latin typeface="Noto Sans" pitchFamily="34" charset="0"/>
                <a:cs typeface="굴림" pitchFamily="50" charset="-127"/>
              </a:rPr>
              <a:t>text </a:t>
            </a:r>
            <a:r>
              <a:rPr kumimoji="1" lang="en-US" altLang="ko-KR" sz="1400" dirty="0" smtClean="0">
                <a:solidFill>
                  <a:srgbClr val="A49ECA"/>
                </a:solidFill>
                <a:latin typeface="Noto Sans" pitchFamily="34" charset="0"/>
                <a:cs typeface="굴림" pitchFamily="50" charset="-127"/>
              </a:rPr>
              <a:t>API </a:t>
            </a:r>
            <a:r>
              <a:rPr kumimoji="1" lang="ko-KR" altLang="en-US" sz="1400" dirty="0" smtClean="0">
                <a:solidFill>
                  <a:srgbClr val="A49ECA"/>
                </a:solidFill>
                <a:latin typeface="Noto Sans" pitchFamily="34" charset="0"/>
                <a:cs typeface="굴림" pitchFamily="50" charset="-127"/>
              </a:rPr>
              <a:t>소개</a:t>
            </a:r>
            <a:endParaRPr lang="en-US" altLang="ko-KR" sz="1400" dirty="0"/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ko-KR" altLang="en-US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모델 구성 </a:t>
            </a:r>
            <a:r>
              <a:rPr kumimoji="1" lang="en-US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(</a:t>
            </a:r>
            <a:r>
              <a:rPr kumimoji="1" lang="ko-KR" altLang="en-US" sz="1300" dirty="0" err="1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순차형</a:t>
            </a:r>
            <a:r>
              <a:rPr kumimoji="1" lang="ko-KR" altLang="en-US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  </a:t>
            </a:r>
            <a:r>
              <a:rPr kumimoji="1" lang="en-US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vs </a:t>
            </a:r>
            <a:r>
              <a:rPr kumimoji="1" lang="ko-KR" altLang="en-US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함수형</a:t>
            </a:r>
            <a:r>
              <a:rPr kumimoji="1" lang="en-US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)</a:t>
            </a:r>
            <a:endParaRPr kumimoji="1" lang="en-US" altLang="ko-KR" sz="1300" dirty="0">
              <a:solidFill>
                <a:srgbClr val="A49ECA"/>
              </a:solidFill>
              <a:latin typeface="Noto Sans" pitchFamily="34" charset="0"/>
              <a:ea typeface="맑은 고딕" pitchFamily="50" charset="-127"/>
              <a:cs typeface="굴림" pitchFamily="50" charset="-127"/>
            </a:endParaRP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ko-KR" altLang="en-US" sz="1300" dirty="0" err="1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텐서</a:t>
            </a:r>
            <a:endParaRPr kumimoji="1" lang="en-US" altLang="ko-KR" sz="1300" dirty="0" smtClean="0">
              <a:solidFill>
                <a:srgbClr val="A49ECA"/>
              </a:solidFill>
              <a:latin typeface="Noto Sans" pitchFamily="34" charset="0"/>
              <a:ea typeface="맑은 고딕" pitchFamily="50" charset="-127"/>
              <a:cs typeface="굴림" pitchFamily="50" charset="-127"/>
            </a:endParaRP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ko-KR" altLang="en-US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 그래프와 최적화 </a:t>
            </a:r>
            <a:r>
              <a:rPr kumimoji="1" lang="en-US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(</a:t>
            </a:r>
            <a:r>
              <a:rPr kumimoji="1" lang="ko-KR" altLang="en-US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오토 그래프</a:t>
            </a:r>
            <a:r>
              <a:rPr kumimoji="1" lang="en-US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)</a:t>
            </a: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ko-KR" altLang="en-US" sz="1300" dirty="0" err="1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그래디언트</a:t>
            </a:r>
            <a:r>
              <a:rPr kumimoji="1" lang="ko-KR" altLang="en-US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 테이프</a:t>
            </a:r>
            <a:endParaRPr kumimoji="1" lang="en-US" altLang="ko-KR" sz="1300" dirty="0" smtClean="0">
              <a:solidFill>
                <a:srgbClr val="A49ECA"/>
              </a:solidFill>
              <a:latin typeface="Noto Sans" pitchFamily="34" charset="0"/>
              <a:ea typeface="맑은 고딕" pitchFamily="50" charset="-127"/>
              <a:cs typeface="굴림" pitchFamily="50" charset="-127"/>
            </a:endParaRP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ko-KR" altLang="en-US" sz="1300" dirty="0" err="1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콜벡</a:t>
            </a:r>
            <a:endParaRPr kumimoji="1" lang="en-US" altLang="ko-KR" sz="1300" dirty="0" smtClean="0">
              <a:solidFill>
                <a:srgbClr val="A49ECA"/>
              </a:solidFill>
              <a:latin typeface="Noto Sans" pitchFamily="34" charset="0"/>
              <a:ea typeface="맑은 고딕" pitchFamily="50" charset="-127"/>
              <a:cs typeface="굴림" pitchFamily="50" charset="-127"/>
            </a:endParaRP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estimator</a:t>
            </a:r>
          </a:p>
          <a:p>
            <a:pPr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kumimoji="1" lang="en-US" altLang="ko-KR" sz="1300" dirty="0" err="1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Tensorflow</a:t>
            </a:r>
            <a:r>
              <a:rPr kumimoji="1" lang="en-US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300" dirty="0" err="1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exte</a:t>
            </a:r>
            <a:r>
              <a:rPr kumimoji="1" lang="en-US" altLang="ko-KR" sz="1300" dirty="0" err="1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ned</a:t>
            </a:r>
            <a:r>
              <a:rPr kumimoji="1" lang="en-US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, </a:t>
            </a:r>
            <a:r>
              <a:rPr kumimoji="1" lang="en-US" altLang="ko-KR" sz="1300" dirty="0" err="1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tensorlfow</a:t>
            </a:r>
            <a:r>
              <a:rPr kumimoji="1" lang="en-US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 </a:t>
            </a:r>
            <a:r>
              <a:rPr kumimoji="1" lang="en-US" altLang="ko-KR" sz="1300" dirty="0" err="1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addon</a:t>
            </a:r>
            <a:r>
              <a:rPr kumimoji="1" lang="en-US" altLang="ko-KR" sz="1300" dirty="0" smtClean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rPr>
              <a:t>, tensor board.</a:t>
            </a:r>
            <a:endParaRPr kumimoji="1" lang="en-US" altLang="ko-KR" sz="1300" dirty="0" smtClean="0">
              <a:solidFill>
                <a:srgbClr val="A49ECA"/>
              </a:solidFill>
              <a:latin typeface="Noto Sans" pitchFamily="34" charset="0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333413" y="1724279"/>
            <a:ext cx="3555505" cy="712508"/>
            <a:chOff x="1333413" y="1652271"/>
            <a:chExt cx="3555505" cy="712508"/>
          </a:xfrm>
        </p:grpSpPr>
        <p:sp>
          <p:nvSpPr>
            <p:cNvPr id="10" name="Text Box 5"/>
            <p:cNvSpPr txBox="1">
              <a:spLocks noChangeArrowheads="1"/>
            </p:cNvSpPr>
            <p:nvPr/>
          </p:nvSpPr>
          <p:spPr bwMode="auto">
            <a:xfrm>
              <a:off x="2080606" y="1660982"/>
              <a:ext cx="2808312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1400" b="1" dirty="0">
                  <a:solidFill>
                    <a:srgbClr val="C4A9D2"/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kumimoji="1" lang="ko-KR" altLang="en-US" sz="1400" b="1" dirty="0" smtClean="0">
                  <a:solidFill>
                    <a:srgbClr val="C4A9D2"/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책 내용 소개</a:t>
              </a:r>
              <a:endParaRPr kumimoji="1" lang="en-US" altLang="ko-KR" sz="1400" b="1" dirty="0">
                <a:solidFill>
                  <a:srgbClr val="C4A9D2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2152614" y="1964669"/>
              <a:ext cx="2502024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1200"/>
                </a:lnSpc>
                <a:defRPr/>
              </a:pPr>
              <a:r>
                <a:rPr lang="en-US" altLang="ko-KR" sz="1100" dirty="0">
                  <a:solidFill>
                    <a:schemeClr val="bg1">
                      <a:lumMod val="75000"/>
                    </a:schemeClr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Yesform.com vision is to become a good partner with all business.</a:t>
              </a: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1333413" y="1652271"/>
              <a:ext cx="652744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solidFill>
                    <a:srgbClr val="A49ECA"/>
                  </a:solidFill>
                  <a:latin typeface="Noto Sans" pitchFamily="34" charset="0"/>
                  <a:ea typeface="맑은 고딕" pitchFamily="50" charset="-127"/>
                  <a:cs typeface="굴림" pitchFamily="50" charset="-127"/>
                </a:rPr>
                <a:t>01</a:t>
              </a:r>
              <a:endParaRPr kumimoji="1" lang="ko-KR" altLang="ko-KR" sz="3200" b="1" dirty="0">
                <a:solidFill>
                  <a:srgbClr val="A49ECA"/>
                </a:solidFill>
                <a:latin typeface="Noto Sans" pitchFamily="34" charset="0"/>
                <a:ea typeface="맑은 고딕" pitchFamily="50" charset="-127"/>
                <a:cs typeface="굴림" pitchFamily="50" charset="-127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/>
              <a:t>책 내용 요약</a:t>
            </a:r>
            <a:endParaRPr lang="en-US" altLang="ko-KR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Api</a:t>
            </a:r>
            <a:r>
              <a:rPr lang="en-US" altLang="ko-KR" dirty="0" smtClean="0"/>
              <a:t> </a:t>
            </a:r>
            <a:r>
              <a:rPr lang="ko-KR" altLang="en-US" dirty="0" smtClean="0"/>
              <a:t>사진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l="37399" t="2226" r="17101" b="-2226"/>
          <a:stretch/>
        </p:blipFill>
        <p:spPr>
          <a:xfrm rot="16200000">
            <a:off x="3113076" y="-196069"/>
            <a:ext cx="4680520" cy="7811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56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/>
              <a:t>책 내용 요약</a:t>
            </a:r>
            <a:endParaRPr lang="en-US" altLang="ko-KR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154713" y="980728"/>
            <a:ext cx="8402525" cy="4881686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순차형</a:t>
            </a:r>
            <a:r>
              <a:rPr lang="ko-KR" altLang="en-US" dirty="0" smtClean="0"/>
              <a:t> 모델 </a:t>
            </a:r>
            <a:r>
              <a:rPr lang="en-US" altLang="ko-KR" dirty="0" smtClean="0"/>
              <a:t>VS </a:t>
            </a:r>
            <a:r>
              <a:rPr lang="ko-KR" altLang="en-US" dirty="0" smtClean="0"/>
              <a:t>함수형 모델</a:t>
            </a:r>
            <a:endParaRPr lang="en-US" altLang="ko-KR" dirty="0" smtClean="0"/>
          </a:p>
        </p:txBody>
      </p:sp>
      <p:sp>
        <p:nvSpPr>
          <p:cNvPr id="5" name="직사각형 4"/>
          <p:cNvSpPr/>
          <p:nvPr/>
        </p:nvSpPr>
        <p:spPr>
          <a:xfrm>
            <a:off x="3722412" y="1700808"/>
            <a:ext cx="1656184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예를 들어서</a:t>
            </a:r>
            <a:r>
              <a:rPr lang="en-US" altLang="ko-KR" dirty="0" smtClean="0"/>
              <a:t>,,,</a:t>
            </a:r>
            <a:endParaRPr lang="ko-KR" altLang="en-US" dirty="0"/>
          </a:p>
        </p:txBody>
      </p:sp>
      <p:sp>
        <p:nvSpPr>
          <p:cNvPr id="13" name="오른쪽 화살표 12"/>
          <p:cNvSpPr/>
          <p:nvPr/>
        </p:nvSpPr>
        <p:spPr>
          <a:xfrm>
            <a:off x="2210244" y="2996952"/>
            <a:ext cx="1368152" cy="93610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flatten</a:t>
            </a:r>
            <a:endParaRPr lang="ko-KR" altLang="en-US" dirty="0"/>
          </a:p>
        </p:txBody>
      </p:sp>
      <p:sp>
        <p:nvSpPr>
          <p:cNvPr id="14" name="오른쪽 화살표 13"/>
          <p:cNvSpPr/>
          <p:nvPr/>
        </p:nvSpPr>
        <p:spPr>
          <a:xfrm>
            <a:off x="3869558" y="2996952"/>
            <a:ext cx="1368152" cy="93610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Hidden layer </a:t>
            </a:r>
            <a:endParaRPr lang="ko-KR" altLang="en-US" dirty="0"/>
          </a:p>
        </p:txBody>
      </p:sp>
      <p:sp>
        <p:nvSpPr>
          <p:cNvPr id="15" name="오른쪽 화살표 14"/>
          <p:cNvSpPr/>
          <p:nvPr/>
        </p:nvSpPr>
        <p:spPr>
          <a:xfrm>
            <a:off x="3866428" y="2996952"/>
            <a:ext cx="1368152" cy="93610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Hidden layer </a:t>
            </a:r>
            <a:endParaRPr lang="ko-KR" altLang="en-US" dirty="0"/>
          </a:p>
        </p:txBody>
      </p:sp>
      <p:sp>
        <p:nvSpPr>
          <p:cNvPr id="16" name="오른쪽 화살표 15"/>
          <p:cNvSpPr/>
          <p:nvPr/>
        </p:nvSpPr>
        <p:spPr>
          <a:xfrm>
            <a:off x="5508104" y="2996952"/>
            <a:ext cx="1368152" cy="93610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Output layer</a:t>
            </a:r>
            <a:endParaRPr lang="ko-KR" altLang="en-US" dirty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49" y="3933056"/>
            <a:ext cx="2397003" cy="2397003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 rotWithShape="1">
          <a:blip r:embed="rId3"/>
          <a:srcRect l="30313" t="22000" r="50394" b="45321"/>
          <a:stretch/>
        </p:blipFill>
        <p:spPr>
          <a:xfrm>
            <a:off x="3002332" y="4506425"/>
            <a:ext cx="1728192" cy="1646560"/>
          </a:xfrm>
          <a:prstGeom prst="rect">
            <a:avLst/>
          </a:prstGeom>
        </p:spPr>
      </p:pic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4759646"/>
              </p:ext>
            </p:extLst>
          </p:nvPr>
        </p:nvGraphicFramePr>
        <p:xfrm>
          <a:off x="5091698" y="4102759"/>
          <a:ext cx="4032446" cy="2340796"/>
        </p:xfrm>
        <a:graphic>
          <a:graphicData uri="http://schemas.openxmlformats.org/drawingml/2006/table">
            <a:tbl>
              <a:tblPr/>
              <a:tblGrid>
                <a:gridCol w="183293">
                  <a:extLst>
                    <a:ext uri="{9D8B030D-6E8A-4147-A177-3AD203B41FA5}">
                      <a16:colId xmlns:a16="http://schemas.microsoft.com/office/drawing/2014/main" val="1540076859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3211564210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3154410869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813350974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3468896110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3459076705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1861898355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1470615302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3376161850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2156523549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3353279390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2250332979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3005593759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1789373067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3810497703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249552184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4245924543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3652867720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4050476857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4109428763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19820650"/>
                    </a:ext>
                  </a:extLst>
                </a:gridCol>
                <a:gridCol w="183293">
                  <a:extLst>
                    <a:ext uri="{9D8B030D-6E8A-4147-A177-3AD203B41FA5}">
                      <a16:colId xmlns:a16="http://schemas.microsoft.com/office/drawing/2014/main" val="3306975988"/>
                    </a:ext>
                  </a:extLst>
                </a:gridCol>
              </a:tblGrid>
              <a:tr h="294370"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dirty="0">
                          <a:solidFill>
                            <a:srgbClr val="FF0000"/>
                          </a:solidFill>
                          <a:effectLst/>
                        </a:rPr>
                        <a:t/>
                      </a:r>
                      <a:br>
                        <a:rPr lang="en-US" sz="800" b="1" dirty="0">
                          <a:solidFill>
                            <a:srgbClr val="FF0000"/>
                          </a:solidFill>
                          <a:effectLst/>
                        </a:rPr>
                      </a:br>
                      <a:r>
                        <a:rPr lang="en-US" sz="800" b="1" dirty="0">
                          <a:solidFill>
                            <a:srgbClr val="FF0000"/>
                          </a:solidFill>
                          <a:effectLst/>
                        </a:rPr>
                        <a:t>pixel1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pixel2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pixel3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pixel4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pixel5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pixel6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pixel7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pixel8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pixel9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pixel10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 dirty="0">
                          <a:solidFill>
                            <a:srgbClr val="FF0000"/>
                          </a:solidFill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dirty="0">
                          <a:solidFill>
                            <a:srgbClr val="FF0000"/>
                          </a:solidFill>
                          <a:effectLst/>
                        </a:rPr>
                        <a:t>pixel775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pixel776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pixel777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dirty="0">
                          <a:solidFill>
                            <a:srgbClr val="FF0000"/>
                          </a:solidFill>
                          <a:effectLst/>
                        </a:rPr>
                        <a:t>pixel778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dirty="0">
                          <a:solidFill>
                            <a:srgbClr val="FF0000"/>
                          </a:solidFill>
                          <a:effectLst/>
                        </a:rPr>
                        <a:t>pixel779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pixel780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dirty="0">
                          <a:solidFill>
                            <a:srgbClr val="FF0000"/>
                          </a:solidFill>
                          <a:effectLst/>
                        </a:rPr>
                        <a:t>pixel781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pixel782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>
                          <a:solidFill>
                            <a:srgbClr val="FF0000"/>
                          </a:solidFill>
                          <a:effectLst/>
                        </a:rPr>
                        <a:t>pixel783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sz="800" b="1" dirty="0">
                          <a:solidFill>
                            <a:srgbClr val="FF0000"/>
                          </a:solidFill>
                          <a:effectLst/>
                        </a:rPr>
                        <a:t>pixel784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800" dirty="0"/>
                    </a:p>
                  </a:txBody>
                  <a:tcPr marL="38307" marR="38307" marT="19154" marB="19154">
                    <a:lnL>
                      <a:noFill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4532855"/>
                  </a:ext>
                </a:extLst>
              </a:tr>
              <a:tr h="157905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>
                          <a:effectLst/>
                        </a:rPr>
                        <a:t>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dirty="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dirty="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7076351"/>
                  </a:ext>
                </a:extLst>
              </a:tr>
              <a:tr h="157905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>
                          <a:effectLst/>
                        </a:rPr>
                        <a:t>1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dirty="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6142504"/>
                  </a:ext>
                </a:extLst>
              </a:tr>
              <a:tr h="157905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>
                          <a:effectLst/>
                        </a:rPr>
                        <a:t>2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dirty="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dirty="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0824537"/>
                  </a:ext>
                </a:extLst>
              </a:tr>
              <a:tr h="157905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>
                          <a:effectLst/>
                        </a:rPr>
                        <a:t>3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dirty="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6227181"/>
                  </a:ext>
                </a:extLst>
              </a:tr>
              <a:tr h="157905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>
                          <a:effectLst/>
                        </a:rPr>
                        <a:t>4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0.0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F5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181988"/>
                  </a:ext>
                </a:extLst>
              </a:tr>
              <a:tr h="89672"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b="1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800" dirty="0">
                          <a:effectLst/>
                        </a:rPr>
                        <a:t>...</a:t>
                      </a:r>
                    </a:p>
                  </a:txBody>
                  <a:tcPr marL="38307" marR="38307" marT="19154" marB="19154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49722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55970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/>
              <a:t>책 내용 요약</a:t>
            </a:r>
            <a:endParaRPr lang="en-US" altLang="ko-KR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154713" y="980728"/>
            <a:ext cx="8402525" cy="4881686"/>
          </a:xfrm>
        </p:spPr>
        <p:txBody>
          <a:bodyPr>
            <a:normAutofit/>
          </a:bodyPr>
          <a:lstStyle/>
          <a:p>
            <a:r>
              <a:rPr lang="ko-KR" altLang="en-US" dirty="0" err="1" smtClean="0"/>
              <a:t>순차형</a:t>
            </a:r>
            <a:r>
              <a:rPr lang="ko-KR" altLang="en-US" dirty="0" smtClean="0"/>
              <a:t> 모델 </a:t>
            </a:r>
            <a:r>
              <a:rPr lang="en-US" altLang="ko-KR" dirty="0" smtClean="0"/>
              <a:t>VS </a:t>
            </a:r>
            <a:r>
              <a:rPr lang="ko-KR" altLang="en-US" dirty="0" smtClean="0"/>
              <a:t>함수형 모델</a:t>
            </a:r>
            <a:endParaRPr lang="en-US" altLang="ko-KR" dirty="0" smtClean="0"/>
          </a:p>
        </p:txBody>
      </p:sp>
      <p:sp>
        <p:nvSpPr>
          <p:cNvPr id="3" name="직사각형 2"/>
          <p:cNvSpPr/>
          <p:nvPr/>
        </p:nvSpPr>
        <p:spPr>
          <a:xfrm>
            <a:off x="1259632" y="1700808"/>
            <a:ext cx="1656184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순차형</a:t>
            </a:r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6133023" y="1821832"/>
            <a:ext cx="1656184" cy="936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함수형</a:t>
            </a:r>
            <a:endParaRPr lang="ko-KR" altLang="en-US" dirty="0"/>
          </a:p>
        </p:txBody>
      </p:sp>
      <p:sp>
        <p:nvSpPr>
          <p:cNvPr id="4" name="타원 3"/>
          <p:cNvSpPr/>
          <p:nvPr/>
        </p:nvSpPr>
        <p:spPr>
          <a:xfrm>
            <a:off x="179512" y="3064140"/>
            <a:ext cx="4176464" cy="144498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 smtClean="0"/>
              <a:t>tensorflow.keras.models</a:t>
            </a:r>
            <a:r>
              <a:rPr lang="en-US" altLang="ko-KR" dirty="0" smtClean="0"/>
              <a:t>.</a:t>
            </a:r>
          </a:p>
          <a:p>
            <a:pPr algn="ctr"/>
            <a:r>
              <a:rPr lang="en-US" altLang="ko-KR" dirty="0" smtClean="0">
                <a:solidFill>
                  <a:srgbClr val="FF0000"/>
                </a:solidFill>
              </a:rPr>
              <a:t>sequential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6" name="오른쪽 화살표 5"/>
          <p:cNvSpPr/>
          <p:nvPr/>
        </p:nvSpPr>
        <p:spPr>
          <a:xfrm rot="18837126">
            <a:off x="-13359" y="4509120"/>
            <a:ext cx="1368152" cy="9361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flatten</a:t>
            </a:r>
            <a:endParaRPr lang="ko-KR" altLang="en-US" dirty="0"/>
          </a:p>
        </p:txBody>
      </p:sp>
      <p:sp>
        <p:nvSpPr>
          <p:cNvPr id="10" name="오른쪽 화살표 9"/>
          <p:cNvSpPr/>
          <p:nvPr/>
        </p:nvSpPr>
        <p:spPr>
          <a:xfrm rot="17045054">
            <a:off x="1642825" y="4509120"/>
            <a:ext cx="1368152" cy="9361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Hidden layer </a:t>
            </a:r>
            <a:endParaRPr lang="ko-KR" altLang="en-US" dirty="0"/>
          </a:p>
        </p:txBody>
      </p:sp>
      <p:sp>
        <p:nvSpPr>
          <p:cNvPr id="11" name="오른쪽 화살표 10"/>
          <p:cNvSpPr/>
          <p:nvPr/>
        </p:nvSpPr>
        <p:spPr>
          <a:xfrm rot="14126351">
            <a:off x="3324711" y="4509120"/>
            <a:ext cx="1368152" cy="93610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Output layer</a:t>
            </a:r>
            <a:endParaRPr lang="ko-KR" altLang="en-US" dirty="0"/>
          </a:p>
        </p:txBody>
      </p:sp>
      <p:sp>
        <p:nvSpPr>
          <p:cNvPr id="8" name="양쪽 모서리가 둥근 사각형 7"/>
          <p:cNvSpPr/>
          <p:nvPr/>
        </p:nvSpPr>
        <p:spPr>
          <a:xfrm>
            <a:off x="1547664" y="4149080"/>
            <a:ext cx="1584176" cy="360040"/>
          </a:xfrm>
          <a:prstGeom prst="round2Same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Add method</a:t>
            </a:r>
            <a:endParaRPr lang="ko-KR" altLang="en-US" dirty="0"/>
          </a:p>
        </p:txBody>
      </p:sp>
      <p:sp>
        <p:nvSpPr>
          <p:cNvPr id="13" name="오른쪽 화살표 12"/>
          <p:cNvSpPr/>
          <p:nvPr/>
        </p:nvSpPr>
        <p:spPr>
          <a:xfrm>
            <a:off x="4764871" y="3208147"/>
            <a:ext cx="1368152" cy="93610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flatten</a:t>
            </a:r>
            <a:endParaRPr lang="ko-KR" altLang="en-US" dirty="0"/>
          </a:p>
        </p:txBody>
      </p:sp>
      <p:sp>
        <p:nvSpPr>
          <p:cNvPr id="14" name="오른쪽 화살표 13"/>
          <p:cNvSpPr/>
          <p:nvPr/>
        </p:nvSpPr>
        <p:spPr>
          <a:xfrm>
            <a:off x="6424185" y="3208147"/>
            <a:ext cx="1368152" cy="93610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Hidden layer </a:t>
            </a:r>
            <a:endParaRPr lang="ko-KR" altLang="en-US" dirty="0"/>
          </a:p>
        </p:txBody>
      </p:sp>
      <p:sp>
        <p:nvSpPr>
          <p:cNvPr id="15" name="오른쪽 화살표 14"/>
          <p:cNvSpPr/>
          <p:nvPr/>
        </p:nvSpPr>
        <p:spPr>
          <a:xfrm>
            <a:off x="6421055" y="3208147"/>
            <a:ext cx="1368152" cy="93610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Hidden layer </a:t>
            </a:r>
            <a:endParaRPr lang="ko-KR" altLang="en-US" dirty="0"/>
          </a:p>
        </p:txBody>
      </p:sp>
      <p:sp>
        <p:nvSpPr>
          <p:cNvPr id="16" name="오른쪽 화살표 15"/>
          <p:cNvSpPr/>
          <p:nvPr/>
        </p:nvSpPr>
        <p:spPr>
          <a:xfrm>
            <a:off x="8062731" y="3208147"/>
            <a:ext cx="1368152" cy="936104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Output layer</a:t>
            </a:r>
            <a:endParaRPr lang="ko-KR" altLang="en-US" dirty="0"/>
          </a:p>
        </p:txBody>
      </p:sp>
      <p:cxnSp>
        <p:nvCxnSpPr>
          <p:cNvPr id="17" name="직선 연결선 16"/>
          <p:cNvCxnSpPr/>
          <p:nvPr/>
        </p:nvCxnSpPr>
        <p:spPr>
          <a:xfrm>
            <a:off x="4692863" y="516969"/>
            <a:ext cx="95161" cy="622439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양쪽 모서리가 둥근 사각형 19"/>
          <p:cNvSpPr/>
          <p:nvPr/>
        </p:nvSpPr>
        <p:spPr>
          <a:xfrm>
            <a:off x="5376939" y="4368594"/>
            <a:ext cx="1584176" cy="634738"/>
          </a:xfrm>
          <a:prstGeom prst="round2Same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각각 구성 해 연결</a:t>
            </a:r>
            <a:endParaRPr lang="ko-KR" altLang="en-US" dirty="0"/>
          </a:p>
        </p:txBody>
      </p:sp>
      <p:sp>
        <p:nvSpPr>
          <p:cNvPr id="21" name="양쪽 모서리가 둥근 사각형 20"/>
          <p:cNvSpPr/>
          <p:nvPr/>
        </p:nvSpPr>
        <p:spPr>
          <a:xfrm>
            <a:off x="7115385" y="4375704"/>
            <a:ext cx="1584176" cy="634738"/>
          </a:xfrm>
          <a:prstGeom prst="round2Same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세세한 조정 가능</a:t>
            </a:r>
            <a:endParaRPr lang="ko-KR" altLang="en-US" dirty="0"/>
          </a:p>
        </p:txBody>
      </p:sp>
      <p:pic>
        <p:nvPicPr>
          <p:cNvPr id="22" name="Picture 2" descr="https://blog.kakaocdn.net/dn/Y9eDP/btqD3dOkOmS/7VlSlioI2Ov8WkHcX6JOwk/img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9" r="17405"/>
          <a:stretch/>
        </p:blipFill>
        <p:spPr bwMode="auto">
          <a:xfrm>
            <a:off x="3298520" y="5346116"/>
            <a:ext cx="2697238" cy="1405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903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sz="2800" dirty="0"/>
              <a:t>책 내용 요약</a:t>
            </a:r>
            <a:endParaRPr lang="en-US" altLang="ko-KR" sz="2800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154713" y="980728"/>
            <a:ext cx="8402525" cy="4881686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이렇게 만들어진 </a:t>
            </a:r>
            <a:r>
              <a:rPr lang="en-US" altLang="ko-KR" dirty="0" smtClean="0"/>
              <a:t>model</a:t>
            </a:r>
            <a:endParaRPr lang="en-US" altLang="ko-KR" dirty="0"/>
          </a:p>
          <a:p>
            <a:endParaRPr lang="en-US" altLang="ko-KR" dirty="0" smtClean="0"/>
          </a:p>
          <a:p>
            <a:r>
              <a:rPr lang="en-US" altLang="ko-KR" dirty="0" smtClean="0"/>
              <a:t>.summary() =&gt; </a:t>
            </a:r>
            <a:r>
              <a:rPr lang="ko-KR" altLang="en-US" dirty="0" smtClean="0"/>
              <a:t>상태 파악</a:t>
            </a:r>
            <a:endParaRPr lang="en-US" altLang="ko-KR" dirty="0" smtClean="0"/>
          </a:p>
          <a:p>
            <a:r>
              <a:rPr lang="en-US" altLang="ko-KR" dirty="0" smtClean="0"/>
              <a:t>.</a:t>
            </a:r>
            <a:r>
              <a:rPr lang="en-US" altLang="ko-KR" dirty="0" err="1" smtClean="0"/>
              <a:t>get_weight</a:t>
            </a:r>
            <a:r>
              <a:rPr lang="en-US" altLang="ko-KR" dirty="0" smtClean="0"/>
              <a:t> =&gt; </a:t>
            </a:r>
            <a:r>
              <a:rPr lang="ko-KR" altLang="en-US" dirty="0" smtClean="0"/>
              <a:t>각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eapoach</a:t>
            </a:r>
            <a:r>
              <a:rPr lang="en-US" altLang="ko-KR" dirty="0" smtClean="0"/>
              <a:t> </a:t>
            </a:r>
            <a:r>
              <a:rPr lang="ko-KR" altLang="en-US" dirty="0" smtClean="0"/>
              <a:t>별로 </a:t>
            </a:r>
            <a:r>
              <a:rPr lang="en-US" altLang="ko-KR" dirty="0" smtClean="0"/>
              <a:t>weigh</a:t>
            </a:r>
            <a:r>
              <a:rPr lang="ko-KR" altLang="en-US" dirty="0" smtClean="0"/>
              <a:t>이 나옴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.fit()  -&gt; training </a:t>
            </a:r>
            <a:r>
              <a:rPr lang="ko-KR" altLang="en-US" dirty="0" smtClean="0"/>
              <a:t>시킴</a:t>
            </a:r>
            <a:r>
              <a:rPr lang="en-US" altLang="ko-KR" dirty="0" smtClean="0"/>
              <a:t>.  Validation accuracy </a:t>
            </a:r>
            <a:r>
              <a:rPr lang="ko-KR" altLang="en-US" dirty="0" smtClean="0"/>
              <a:t>기능까지 탑재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>.layers =&gt; </a:t>
            </a:r>
            <a:r>
              <a:rPr lang="ko-KR" altLang="en-US" dirty="0" smtClean="0"/>
              <a:t>모델 계층과 형상 목록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rcRect l="21650" t="66800" r="16138" b="5200"/>
          <a:stretch/>
        </p:blipFill>
        <p:spPr>
          <a:xfrm>
            <a:off x="2678664" y="3212976"/>
            <a:ext cx="6480720" cy="164068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rcRect l="11807" t="47200" r="40156" b="13601"/>
          <a:stretch/>
        </p:blipFill>
        <p:spPr>
          <a:xfrm>
            <a:off x="0" y="4725144"/>
            <a:ext cx="4104456" cy="1884013"/>
          </a:xfrm>
          <a:prstGeom prst="rect">
            <a:avLst/>
          </a:prstGeom>
        </p:spPr>
      </p:pic>
      <p:sp>
        <p:nvSpPr>
          <p:cNvPr id="18" name="양쪽 모서리가 둥근 사각형 17"/>
          <p:cNvSpPr/>
          <p:nvPr/>
        </p:nvSpPr>
        <p:spPr>
          <a:xfrm>
            <a:off x="4788024" y="5157191"/>
            <a:ext cx="3024336" cy="1451965"/>
          </a:xfrm>
          <a:prstGeom prst="round2Same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우리가 각 계층을 만들고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정확도를 확인할 수 있구나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3652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10520</TotalTime>
  <Words>969</Words>
  <Application>Microsoft Office PowerPoint</Application>
  <PresentationFormat>화면 슬라이드 쇼(4:3)</PresentationFormat>
  <Paragraphs>349</Paragraphs>
  <Slides>23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맑은 고딕</vt:lpstr>
      <vt:lpstr>Arial</vt:lpstr>
      <vt:lpstr>굴림</vt:lpstr>
      <vt:lpstr>Noto Sans</vt:lpstr>
      <vt:lpstr>굴림체</vt:lpstr>
      <vt:lpstr>Office 테마</vt:lpstr>
      <vt:lpstr>텐서플로 기초와 모델  소융-20학번-김희성</vt:lpstr>
      <vt:lpstr>PowerPoint 프레젠테이션</vt:lpstr>
      <vt:lpstr>딥러닝을 위한 여러가지 framwork</vt:lpstr>
      <vt:lpstr>딥러닝을 위한 여러가지 framwork</vt:lpstr>
      <vt:lpstr>PowerPoint 프레젠테이션</vt:lpstr>
      <vt:lpstr>책 내용 요약</vt:lpstr>
      <vt:lpstr>책 내용 요약</vt:lpstr>
      <vt:lpstr>책 내용 요약</vt:lpstr>
      <vt:lpstr>책 내용 요약</vt:lpstr>
      <vt:lpstr>책 내용 요약</vt:lpstr>
      <vt:lpstr>책 내용 요약</vt:lpstr>
      <vt:lpstr>책 내용 요약</vt:lpstr>
      <vt:lpstr>책 내용 요약</vt:lpstr>
      <vt:lpstr>책 내용 요약</vt:lpstr>
      <vt:lpstr>책 내용 요약</vt:lpstr>
      <vt:lpstr>책 내용 요약</vt:lpstr>
      <vt:lpstr>퀴즈 풀이</vt:lpstr>
      <vt:lpstr>ANN 과정 요약.</vt:lpstr>
      <vt:lpstr>ANN 과정 요약.</vt:lpstr>
      <vt:lpstr>ANN 과정 요약.</vt:lpstr>
      <vt:lpstr>궁금한 점.</vt:lpstr>
      <vt:lpstr>발표 - 요약</vt:lpstr>
      <vt:lpstr>THANK YOU</vt:lpstr>
    </vt:vector>
  </TitlesOfParts>
  <Company>(주) 예스폼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예스폼 템플릿</dc:title>
  <dc:creator>문서서식 예스폼(www.yesform.com) 김다혜</dc:creator>
  <cp:keywords>www.yesform.com</cp:keywords>
  <dc:description>본 문서의 저작권은 예스폼(yesform)에 있으며
무단 복제 배포시 법적인 제재를 받을 수 있습니다.</dc:description>
  <cp:lastModifiedBy>김희성</cp:lastModifiedBy>
  <cp:revision>787</cp:revision>
  <dcterms:created xsi:type="dcterms:W3CDTF">2010-02-01T08:03:16Z</dcterms:created>
  <dcterms:modified xsi:type="dcterms:W3CDTF">2021-07-01T02:47:04Z</dcterms:modified>
</cp:coreProperties>
</file>

<file path=docProps/thumbnail.jpeg>
</file>